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7"/>
  </p:notes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1" r:id="rId21"/>
    <p:sldId id="274" r:id="rId22"/>
    <p:sldId id="275" r:id="rId23"/>
    <p:sldId id="280" r:id="rId24"/>
    <p:sldId id="276" r:id="rId25"/>
    <p:sldId id="277" r:id="rId26"/>
    <p:sldId id="283" r:id="rId27"/>
    <p:sldId id="282" r:id="rId28"/>
    <p:sldId id="284" r:id="rId29"/>
    <p:sldId id="285" r:id="rId30"/>
    <p:sldId id="286" r:id="rId31"/>
    <p:sldId id="288" r:id="rId32"/>
    <p:sldId id="289" r:id="rId33"/>
    <p:sldId id="290" r:id="rId34"/>
    <p:sldId id="278" r:id="rId35"/>
    <p:sldId id="279" r:id="rId36"/>
  </p:sldIdLst>
  <p:sldSz cx="9144000" cy="6858000" type="screen4x3"/>
  <p:notesSz cx="7102475"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66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C33787DE-BF72-45D7-A568-3F330A0A680F}" type="datetimeFigureOut">
              <a:rPr lang="es-ES" smtClean="0"/>
              <a:pPr/>
              <a:t>25/05/2014</a:t>
            </a:fld>
            <a:endParaRPr lang="es-ES"/>
          </a:p>
        </p:txBody>
      </p:sp>
      <p:sp>
        <p:nvSpPr>
          <p:cNvPr id="4" name="3 Marcador de imagen de diapositiva"/>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17683D51-868B-4930-A187-94A5FA4078B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3E6FEBA-789F-4009-B874-50CBE3F8759E}" type="datetime1">
              <a:rPr lang="es-ES" smtClean="0"/>
              <a:pPr/>
              <a:t>25/05/2014</a:t>
            </a:fld>
            <a:endParaRPr lang="es-ES"/>
          </a:p>
        </p:txBody>
      </p:sp>
      <p:sp>
        <p:nvSpPr>
          <p:cNvPr id="20" name="19 Marcador de pie de página"/>
          <p:cNvSpPr>
            <a:spLocks noGrp="1"/>
          </p:cNvSpPr>
          <p:nvPr>
            <p:ph type="ftr" sz="quarter" idx="11"/>
          </p:nvPr>
        </p:nvSpPr>
        <p:spPr/>
        <p:txBody>
          <a:bodyPr/>
          <a:lstStyle>
            <a:extLst/>
          </a:lstStyle>
          <a:p>
            <a:r>
              <a:rPr lang="es-ES" smtClean="0"/>
              <a:t>EMILIO REYES PORRAS</a:t>
            </a:r>
            <a:endParaRPr lang="es-ES"/>
          </a:p>
        </p:txBody>
      </p:sp>
      <p:sp>
        <p:nvSpPr>
          <p:cNvPr id="10" name="9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3752C5-929B-4785-A2E3-DBA2851FF0E0}" type="datetime1">
              <a:rPr lang="es-ES" smtClean="0"/>
              <a:pPr/>
              <a:t>25/05/2014</a:t>
            </a:fld>
            <a:endParaRPr lang="es-ES"/>
          </a:p>
        </p:txBody>
      </p:sp>
      <p:sp>
        <p:nvSpPr>
          <p:cNvPr id="5" name="4 Marcador de pie de página"/>
          <p:cNvSpPr>
            <a:spLocks noGrp="1"/>
          </p:cNvSpPr>
          <p:nvPr>
            <p:ph type="ftr" sz="quarter" idx="11"/>
          </p:nvPr>
        </p:nvSpPr>
        <p:spPr/>
        <p:txBody>
          <a:bodyPr/>
          <a:lstStyle>
            <a:extLst/>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A6DC891-56A8-49C4-9665-8F8D67EF4B11}" type="datetime1">
              <a:rPr lang="es-ES" smtClean="0"/>
              <a:pPr/>
              <a:t>25/05/2014</a:t>
            </a:fld>
            <a:endParaRPr lang="es-ES"/>
          </a:p>
        </p:txBody>
      </p:sp>
      <p:sp>
        <p:nvSpPr>
          <p:cNvPr id="5" name="4 Marcador de pie de página"/>
          <p:cNvSpPr>
            <a:spLocks noGrp="1"/>
          </p:cNvSpPr>
          <p:nvPr>
            <p:ph type="ftr" sz="quarter" idx="11"/>
          </p:nvPr>
        </p:nvSpPr>
        <p:spPr/>
        <p:txBody>
          <a:bodyPr/>
          <a:lstStyle>
            <a:extLst/>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9A06F64-9FC8-4169-96D0-D7981F0AEB41}" type="datetime1">
              <a:rPr lang="es-ES" smtClean="0"/>
              <a:pPr/>
              <a:t>25/05/2014</a:t>
            </a:fld>
            <a:endParaRPr lang="es-ES"/>
          </a:p>
        </p:txBody>
      </p:sp>
      <p:sp>
        <p:nvSpPr>
          <p:cNvPr id="5" name="4 Marcador de pie de página"/>
          <p:cNvSpPr>
            <a:spLocks noGrp="1"/>
          </p:cNvSpPr>
          <p:nvPr>
            <p:ph type="ftr" sz="quarter" idx="11"/>
          </p:nvPr>
        </p:nvSpPr>
        <p:spPr/>
        <p:txBody>
          <a:bodyPr/>
          <a:lstStyle>
            <a:extLst/>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B611FBB-0B4B-4A14-97AD-A04F81C84213}" type="datetime1">
              <a:rPr lang="es-ES" smtClean="0"/>
              <a:pPr/>
              <a:t>25/05/2014</a:t>
            </a:fld>
            <a:endParaRPr lang="es-ES"/>
          </a:p>
        </p:txBody>
      </p:sp>
      <p:sp>
        <p:nvSpPr>
          <p:cNvPr id="5" name="4 Marcador de pie de página"/>
          <p:cNvSpPr>
            <a:spLocks noGrp="1"/>
          </p:cNvSpPr>
          <p:nvPr>
            <p:ph type="ftr" sz="quarter" idx="11"/>
          </p:nvPr>
        </p:nvSpPr>
        <p:spPr/>
        <p:txBody>
          <a:bodyPr/>
          <a:lstStyle>
            <a:extLst/>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A16327-9A46-4AF3-8794-52DFD0D34794}" type="datetime1">
              <a:rPr lang="es-ES" smtClean="0"/>
              <a:pPr/>
              <a:t>25/05/2014</a:t>
            </a:fld>
            <a:endParaRPr lang="es-ES"/>
          </a:p>
        </p:txBody>
      </p:sp>
      <p:sp>
        <p:nvSpPr>
          <p:cNvPr id="6" name="5 Marcador de pie de página"/>
          <p:cNvSpPr>
            <a:spLocks noGrp="1"/>
          </p:cNvSpPr>
          <p:nvPr>
            <p:ph type="ftr" sz="quarter" idx="11"/>
          </p:nvPr>
        </p:nvSpPr>
        <p:spPr/>
        <p:txBody>
          <a:bodyPr/>
          <a:lstStyle>
            <a:extLst/>
          </a:lstStyle>
          <a:p>
            <a:r>
              <a:rPr lang="es-ES" smtClean="0"/>
              <a:t>EMILIO REYES PORRAS</a:t>
            </a:r>
            <a:endParaRPr lang="es-ES"/>
          </a:p>
        </p:txBody>
      </p:sp>
      <p:sp>
        <p:nvSpPr>
          <p:cNvPr id="7" name="6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8E06D6E-0C34-44F7-9ED8-7E9DA67BEC21}" type="datetime1">
              <a:rPr lang="es-ES" smtClean="0"/>
              <a:pPr/>
              <a:t>25/05/2014</a:t>
            </a:fld>
            <a:endParaRPr lang="es-ES"/>
          </a:p>
        </p:txBody>
      </p:sp>
      <p:sp>
        <p:nvSpPr>
          <p:cNvPr id="8" name="7 Marcador de pie de página"/>
          <p:cNvSpPr>
            <a:spLocks noGrp="1"/>
          </p:cNvSpPr>
          <p:nvPr>
            <p:ph type="ftr" sz="quarter" idx="11"/>
          </p:nvPr>
        </p:nvSpPr>
        <p:spPr/>
        <p:txBody>
          <a:bodyPr/>
          <a:lstStyle>
            <a:extLst/>
          </a:lstStyle>
          <a:p>
            <a:r>
              <a:rPr lang="es-ES" smtClean="0"/>
              <a:t>EMILIO REYES PORRAS</a:t>
            </a:r>
            <a:endParaRPr lang="es-ES"/>
          </a:p>
        </p:txBody>
      </p:sp>
      <p:sp>
        <p:nvSpPr>
          <p:cNvPr id="9" name="8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47F080D-808D-4FB2-93CB-6798CAF6C635}" type="datetime1">
              <a:rPr lang="es-ES" smtClean="0"/>
              <a:pPr/>
              <a:t>25/05/2014</a:t>
            </a:fld>
            <a:endParaRPr lang="es-ES"/>
          </a:p>
        </p:txBody>
      </p:sp>
      <p:sp>
        <p:nvSpPr>
          <p:cNvPr id="4" name="3 Marcador de pie de página"/>
          <p:cNvSpPr>
            <a:spLocks noGrp="1"/>
          </p:cNvSpPr>
          <p:nvPr>
            <p:ph type="ftr" sz="quarter" idx="11"/>
          </p:nvPr>
        </p:nvSpPr>
        <p:spPr/>
        <p:txBody>
          <a:bodyPr/>
          <a:lstStyle>
            <a:extLst/>
          </a:lstStyle>
          <a:p>
            <a:r>
              <a:rPr lang="es-ES" smtClean="0"/>
              <a:t>EMILIO REYES PORRAS</a:t>
            </a:r>
            <a:endParaRPr lang="es-ES"/>
          </a:p>
        </p:txBody>
      </p:sp>
      <p:sp>
        <p:nvSpPr>
          <p:cNvPr id="5" name="4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extLst/>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344CEDD-B3AA-47B1-87C9-D2AFE845C495}" type="datetime1">
              <a:rPr lang="es-ES" smtClean="0"/>
              <a:pPr/>
              <a:t>25/05/2014</a:t>
            </a:fld>
            <a:endParaRPr lang="es-ES"/>
          </a:p>
        </p:txBody>
      </p:sp>
      <p:sp>
        <p:nvSpPr>
          <p:cNvPr id="6" name="5 Marcador de pie de página"/>
          <p:cNvSpPr>
            <a:spLocks noGrp="1"/>
          </p:cNvSpPr>
          <p:nvPr>
            <p:ph type="ftr" sz="quarter" idx="11"/>
          </p:nvPr>
        </p:nvSpPr>
        <p:spPr/>
        <p:txBody>
          <a:bodyPr/>
          <a:lstStyle>
            <a:extLst/>
          </a:lstStyle>
          <a:p>
            <a:r>
              <a:rPr lang="es-ES" smtClean="0"/>
              <a:t>EMILIO REYES PORRAS</a:t>
            </a:r>
            <a:endParaRPr lang="es-ES"/>
          </a:p>
        </p:txBody>
      </p:sp>
      <p:sp>
        <p:nvSpPr>
          <p:cNvPr id="7" name="6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7E73CCE-2446-4AF8-AD6C-A6B1F7F138F1}" type="datetime1">
              <a:rPr lang="es-ES" smtClean="0"/>
              <a:pPr/>
              <a:t>25/05/2014</a:t>
            </a:fld>
            <a:endParaRPr lang="es-ES"/>
          </a:p>
        </p:txBody>
      </p:sp>
      <p:sp>
        <p:nvSpPr>
          <p:cNvPr id="6" name="5 Marcador de pie de página"/>
          <p:cNvSpPr>
            <a:spLocks noGrp="1"/>
          </p:cNvSpPr>
          <p:nvPr>
            <p:ph type="ftr" sz="quarter" idx="11"/>
          </p:nvPr>
        </p:nvSpPr>
        <p:spPr/>
        <p:txBody>
          <a:bodyPr/>
          <a:lstStyle>
            <a:extLst/>
          </a:lstStyle>
          <a:p>
            <a:r>
              <a:rPr lang="es-ES" smtClean="0"/>
              <a:t>EMILIO REYES PORRAS</a:t>
            </a:r>
            <a:endParaRPr lang="es-ES"/>
          </a:p>
        </p:txBody>
      </p:sp>
      <p:sp>
        <p:nvSpPr>
          <p:cNvPr id="7" name="6 Marcador de número de diapositiva"/>
          <p:cNvSpPr>
            <a:spLocks noGrp="1"/>
          </p:cNvSpPr>
          <p:nvPr>
            <p:ph type="sldNum" sz="quarter" idx="12"/>
          </p:nvPr>
        </p:nvSpPr>
        <p:spPr/>
        <p:txBody>
          <a:bodyPr/>
          <a:lstStyle>
            <a:extLst/>
          </a:lstStyle>
          <a:p>
            <a:fld id="{BE7B11F7-FEF2-44E6-BB32-13EC45425538}"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784EB7-87CF-49EA-B438-821594BF83E7}" type="datetime1">
              <a:rPr lang="es-ES" smtClean="0"/>
              <a:pPr/>
              <a:t>25/05/2014</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s-ES" smtClean="0"/>
              <a:t>EMILIO REYES PORRAS</a:t>
            </a:r>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7B11F7-FEF2-44E6-BB32-13EC45425538}"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1052736"/>
            <a:ext cx="6172200" cy="1894362"/>
          </a:xfrm>
        </p:spPr>
        <p:txBody>
          <a:bodyPr anchor="ctr" anchorCtr="0"/>
          <a:lstStyle/>
          <a:p>
            <a:pPr algn="ctr"/>
            <a:r>
              <a:rPr lang="es-ES" dirty="0" smtClean="0"/>
              <a:t>SABER 11</a:t>
            </a:r>
            <a:endParaRPr lang="es-ES" dirty="0"/>
          </a:p>
        </p:txBody>
      </p:sp>
      <p:sp>
        <p:nvSpPr>
          <p:cNvPr id="3" name="2 Subtítulo"/>
          <p:cNvSpPr>
            <a:spLocks noGrp="1"/>
          </p:cNvSpPr>
          <p:nvPr>
            <p:ph type="subTitle" idx="1"/>
          </p:nvPr>
        </p:nvSpPr>
        <p:spPr>
          <a:xfrm>
            <a:off x="2286000" y="3140968"/>
            <a:ext cx="6172200" cy="1371600"/>
          </a:xfrm>
        </p:spPr>
        <p:txBody>
          <a:bodyPr anchor="ctr" anchorCtr="0">
            <a:normAutofit/>
          </a:bodyPr>
          <a:lstStyle/>
          <a:p>
            <a:pPr algn="ctr"/>
            <a:r>
              <a:rPr lang="es-ES" sz="2400" dirty="0" smtClean="0"/>
              <a:t>Cambios en la prueba a partir de Agosto 2014</a:t>
            </a:r>
            <a:endParaRPr lang="es-E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Uso comprensivo del conocimiento científico</a:t>
            </a:r>
            <a:endParaRPr lang="es-ES" dirty="0"/>
          </a:p>
        </p:txBody>
      </p:sp>
      <p:sp>
        <p:nvSpPr>
          <p:cNvPr id="3" name="2 Marcador de contenido"/>
          <p:cNvSpPr>
            <a:spLocks noGrp="1"/>
          </p:cNvSpPr>
          <p:nvPr>
            <p:ph idx="1"/>
          </p:nvPr>
        </p:nvSpPr>
        <p:spPr/>
        <p:txBody>
          <a:bodyPr>
            <a:normAutofit fontScale="77500" lnSpcReduction="20000"/>
          </a:bodyPr>
          <a:lstStyle/>
          <a:p>
            <a:pPr lvl="0"/>
            <a:r>
              <a:rPr lang="es-ES" dirty="0" smtClean="0"/>
              <a:t>Identifica las características de algunos fenómenos de la naturaleza basándose en el análisis de información y conceptos propios del conocimiento científico. Como un primer paso en la comprensión de sistemas físicos, químicos y biológicos, se espera que el estudiante identifique los componentes y las interacciones presentes en ellos.</a:t>
            </a:r>
          </a:p>
          <a:p>
            <a:pPr lvl="0"/>
            <a:r>
              <a:rPr lang="es-ES" dirty="0" smtClean="0"/>
              <a:t>Asocia fenómenos naturales con conceptos propios del conocimiento científico. Una vez se han reconocido las características principales de un fenómeno natural, el siguiente paso es asociar esas características con conceptos preestablecidos en las teorías, de manera que sea posible relacionarlas y establecer las dependencias que hay entre dichas características.</a:t>
            </a:r>
            <a:endParaRPr lang="es-ES" dirty="0"/>
          </a:p>
        </p:txBody>
      </p:sp>
      <p:sp>
        <p:nvSpPr>
          <p:cNvPr id="4" name="3 Marcador de fecha"/>
          <p:cNvSpPr>
            <a:spLocks noGrp="1"/>
          </p:cNvSpPr>
          <p:nvPr>
            <p:ph type="dt" sz="half" idx="10"/>
          </p:nvPr>
        </p:nvSpPr>
        <p:spPr/>
        <p:txBody>
          <a:bodyPr/>
          <a:lstStyle/>
          <a:p>
            <a:fld id="{639E2B41-DFF3-48AA-AEA2-87958AE2951E}"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10</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Explicación de fenómenos</a:t>
            </a:r>
            <a:endParaRPr lang="es-ES" dirty="0"/>
          </a:p>
        </p:txBody>
      </p:sp>
      <p:sp>
        <p:nvSpPr>
          <p:cNvPr id="3" name="2 Marcador de contenido"/>
          <p:cNvSpPr>
            <a:spLocks noGrp="1"/>
          </p:cNvSpPr>
          <p:nvPr>
            <p:ph idx="1"/>
          </p:nvPr>
        </p:nvSpPr>
        <p:spPr>
          <a:xfrm>
            <a:off x="1435608" y="1663824"/>
            <a:ext cx="7498080" cy="4213448"/>
          </a:xfrm>
        </p:spPr>
        <p:txBody>
          <a:bodyPr>
            <a:normAutofit fontScale="62500" lnSpcReduction="20000"/>
          </a:bodyPr>
          <a:lstStyle/>
          <a:p>
            <a:pPr lvl="0"/>
            <a:r>
              <a:rPr lang="es-ES" dirty="0" smtClean="0"/>
              <a:t>Explica cómo ocurren algunos fenómenos de la naturaleza basándose en observaciones, en patrones y en conceptos propios del conocimiento científico. Se espera que el estudiante explique la dinámica de sistemas físicos, químicos y biológicos basándose en las relaciones entre los elementos que los componen y sus interacciones. El estudiante debe dar razón de esos cambios y de los fenómenos asociados, basándose en los mecanismos conocidos y modelos teóricos propuestos en las Ciencias Naturales. </a:t>
            </a:r>
          </a:p>
          <a:p>
            <a:pPr lvl="0">
              <a:buNone/>
            </a:pPr>
            <a:endParaRPr lang="es-ES" dirty="0" smtClean="0"/>
          </a:p>
          <a:p>
            <a:r>
              <a:rPr lang="es-ES" dirty="0" smtClean="0"/>
              <a:t>Modela fenómenos de la naturaleza basándose en el análisis de variables, la relación entre dos o más conceptos del conocimiento científico y de la evidencia derivada de investigaciones científicas. El estudiante debe utilizar alguna versión de los modelos básicos que se estudian en las Ciencias Naturales hasta grado 11°, para representar o explicar el fenómeno que se le presente.</a:t>
            </a:r>
            <a:endParaRPr lang="es-ES" dirty="0"/>
          </a:p>
        </p:txBody>
      </p:sp>
      <p:sp>
        <p:nvSpPr>
          <p:cNvPr id="4" name="3 Marcador de fecha"/>
          <p:cNvSpPr>
            <a:spLocks noGrp="1"/>
          </p:cNvSpPr>
          <p:nvPr>
            <p:ph type="dt" sz="half" idx="10"/>
          </p:nvPr>
        </p:nvSpPr>
        <p:spPr/>
        <p:txBody>
          <a:bodyPr/>
          <a:lstStyle/>
          <a:p>
            <a:fld id="{3A0B51D2-3306-46AA-B826-2CD427066B58}"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11</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pPr algn="ctr"/>
            <a:r>
              <a:rPr lang="es-ES" dirty="0" smtClean="0"/>
              <a:t>Indagación</a:t>
            </a:r>
            <a:endParaRPr lang="es-ES" dirty="0"/>
          </a:p>
        </p:txBody>
      </p:sp>
      <p:sp>
        <p:nvSpPr>
          <p:cNvPr id="3" name="2 Marcador de contenido"/>
          <p:cNvSpPr>
            <a:spLocks noGrp="1"/>
          </p:cNvSpPr>
          <p:nvPr>
            <p:ph idx="1"/>
          </p:nvPr>
        </p:nvSpPr>
        <p:spPr>
          <a:xfrm>
            <a:off x="1435608" y="1124744"/>
            <a:ext cx="7498080" cy="5149552"/>
          </a:xfrm>
        </p:spPr>
        <p:txBody>
          <a:bodyPr>
            <a:noAutofit/>
          </a:bodyPr>
          <a:lstStyle/>
          <a:p>
            <a:pPr lvl="0"/>
            <a:r>
              <a:rPr lang="es-ES" sz="1600" dirty="0" smtClean="0"/>
              <a:t>Comprende que a partir de la investigación científica se construyen explicaciones sobre el mundo natural. El estudiante debe analizar qué tipo de preguntas pueden ser contestadas mediante una investigación científica gracias al reconocimiento de la importancia de la evidencia científica.</a:t>
            </a:r>
          </a:p>
          <a:p>
            <a:pPr>
              <a:buNone/>
            </a:pPr>
            <a:endParaRPr lang="es-ES" sz="1600" dirty="0" smtClean="0"/>
          </a:p>
          <a:p>
            <a:pPr lvl="0"/>
            <a:r>
              <a:rPr lang="es-ES" sz="1600" dirty="0" smtClean="0"/>
              <a:t>Utiliza procedimientos para evaluar predicciones. El estudiante es capaz de distinguir entre predicciones y suposiciones, de hacer sus propias predicciones basándose en evidencias y teorías científicas, y de diseñar experimentos para dar respuestas a sus preguntas y poner a prueba sus hipótesis.</a:t>
            </a:r>
          </a:p>
          <a:p>
            <a:pPr>
              <a:buNone/>
            </a:pPr>
            <a:endParaRPr lang="es-ES" sz="1600" dirty="0" smtClean="0"/>
          </a:p>
          <a:p>
            <a:pPr lvl="0"/>
            <a:r>
              <a:rPr lang="es-ES" sz="1600" dirty="0" smtClean="0"/>
              <a:t>Observa y relaciona patrones en los datos para evaluar las predicciones. El estudiante debe ser capaz de representar datos en una tabla o gráfico, así como de interpretarlos correctamente para reconocer patrones y tendencias.</a:t>
            </a:r>
          </a:p>
          <a:p>
            <a:pPr>
              <a:buNone/>
            </a:pPr>
            <a:endParaRPr lang="es-ES" sz="1600" dirty="0" smtClean="0"/>
          </a:p>
          <a:p>
            <a:pPr lvl="0"/>
            <a:r>
              <a:rPr lang="es-ES" sz="1600" dirty="0" smtClean="0"/>
              <a:t>Deriva conclusiones para algunos fenómenos de la naturaleza basándose en conocimientos científicos y en la evidencia de su propia investigación y de la de otros. El estudiante debe, a partir de evidencia, llegar a conclusiones o hacer predicciones. También debe comunicar adecuadamente los resultados de sus investigaciones. </a:t>
            </a:r>
          </a:p>
          <a:p>
            <a:pPr>
              <a:buNone/>
            </a:pPr>
            <a:endParaRPr lang="es-ES" sz="1600" dirty="0"/>
          </a:p>
        </p:txBody>
      </p:sp>
      <p:sp>
        <p:nvSpPr>
          <p:cNvPr id="4" name="3 Marcador de fecha"/>
          <p:cNvSpPr>
            <a:spLocks noGrp="1"/>
          </p:cNvSpPr>
          <p:nvPr>
            <p:ph type="dt" sz="half" idx="10"/>
          </p:nvPr>
        </p:nvSpPr>
        <p:spPr/>
        <p:txBody>
          <a:bodyPr/>
          <a:lstStyle/>
          <a:p>
            <a:fld id="{AAFA79A6-4386-4D20-952B-E2C6D0122FA8}"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12</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lgn="ctr"/>
            <a:r>
              <a:rPr lang="es-ES" b="1" dirty="0" smtClean="0"/>
              <a:t>Introducir mejoras</a:t>
            </a:r>
            <a:endParaRPr lang="es-ES" dirty="0"/>
          </a:p>
        </p:txBody>
      </p:sp>
      <p:sp>
        <p:nvSpPr>
          <p:cNvPr id="3" name="2 Marcador de contenido"/>
          <p:cNvSpPr>
            <a:spLocks noGrp="1"/>
          </p:cNvSpPr>
          <p:nvPr>
            <p:ph idx="1"/>
          </p:nvPr>
        </p:nvSpPr>
        <p:spPr>
          <a:xfrm>
            <a:off x="1435608" y="1447800"/>
            <a:ext cx="7498080" cy="4645496"/>
          </a:xfrm>
        </p:spPr>
        <p:txBody>
          <a:bodyPr>
            <a:normAutofit fontScale="85000" lnSpcReduction="20000"/>
          </a:bodyPr>
          <a:lstStyle/>
          <a:p>
            <a:pPr lvl="0"/>
            <a:r>
              <a:rPr lang="es-ES" dirty="0" smtClean="0"/>
              <a:t>Se aumenta el número de preguntas por prueba. Total 230 preguntas.</a:t>
            </a:r>
          </a:p>
          <a:p>
            <a:pPr lvl="0"/>
            <a:r>
              <a:rPr lang="es-ES" dirty="0" smtClean="0"/>
              <a:t>Se incorporan preguntas abiertas (10).</a:t>
            </a:r>
          </a:p>
          <a:p>
            <a:pPr lvl="0"/>
            <a:r>
              <a:rPr lang="es-ES" dirty="0" smtClean="0"/>
              <a:t>Se elimina el componente flexible.</a:t>
            </a:r>
          </a:p>
          <a:p>
            <a:pPr lvl="0"/>
            <a:r>
              <a:rPr lang="es-ES" dirty="0" smtClean="0"/>
              <a:t>Se aplicarán 5 pruebas así: </a:t>
            </a:r>
          </a:p>
          <a:p>
            <a:pPr marL="870966" lvl="1" indent="-514350">
              <a:buFont typeface="+mj-lt"/>
              <a:buAutoNum type="arabicPeriod"/>
            </a:pPr>
            <a:r>
              <a:rPr lang="es-ES" dirty="0" smtClean="0"/>
              <a:t>Lectura crítica (español, filosofía), 36 preguntas. </a:t>
            </a:r>
          </a:p>
          <a:p>
            <a:pPr marL="870966" lvl="1" indent="-514350">
              <a:buFont typeface="+mj-lt"/>
              <a:buAutoNum type="arabicPeriod"/>
            </a:pPr>
            <a:r>
              <a:rPr lang="es-ES" dirty="0" smtClean="0"/>
              <a:t>Matemáticas(incluye el razonamiento cuantitativo), 45 preguntas. </a:t>
            </a:r>
          </a:p>
          <a:p>
            <a:pPr marL="870966" lvl="1" indent="-514350">
              <a:buFont typeface="+mj-lt"/>
              <a:buAutoNum type="arabicPeriod"/>
            </a:pPr>
            <a:r>
              <a:rPr lang="es-ES" dirty="0" smtClean="0"/>
              <a:t>Ciencias naturales (biología, física, química, CTS), 55 preguntas. </a:t>
            </a:r>
          </a:p>
          <a:p>
            <a:pPr marL="870966" lvl="1" indent="-514350">
              <a:buFont typeface="+mj-lt"/>
              <a:buAutoNum type="arabicPeriod"/>
            </a:pPr>
            <a:r>
              <a:rPr lang="es-ES" dirty="0" smtClean="0"/>
              <a:t>Sociales y ciudadanas, 45 preguntas.</a:t>
            </a:r>
          </a:p>
          <a:p>
            <a:pPr marL="870966" lvl="1" indent="-514350">
              <a:buFont typeface="+mj-lt"/>
              <a:buAutoNum type="arabicPeriod"/>
            </a:pPr>
            <a:r>
              <a:rPr lang="es-ES" dirty="0" smtClean="0"/>
              <a:t>Inglés, 45 preguntas.</a:t>
            </a:r>
            <a:endParaRPr lang="es-ES" dirty="0"/>
          </a:p>
        </p:txBody>
      </p:sp>
      <p:sp>
        <p:nvSpPr>
          <p:cNvPr id="4" name="3 Marcador de fecha"/>
          <p:cNvSpPr>
            <a:spLocks noGrp="1"/>
          </p:cNvSpPr>
          <p:nvPr>
            <p:ph type="dt" sz="half" idx="10"/>
          </p:nvPr>
        </p:nvSpPr>
        <p:spPr/>
        <p:txBody>
          <a:bodyPr/>
          <a:lstStyle/>
          <a:p>
            <a:fld id="{7D12A638-6722-4125-BB83-14141F25712F}"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13</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¿Cómo es la alineación?</a:t>
            </a:r>
            <a:endParaRPr lang="es-ES" dirty="0"/>
          </a:p>
        </p:txBody>
      </p:sp>
      <p:graphicFrame>
        <p:nvGraphicFramePr>
          <p:cNvPr id="4" name="3 Marcador de contenido"/>
          <p:cNvGraphicFramePr>
            <a:graphicFrameLocks noGrp="1"/>
          </p:cNvGraphicFramePr>
          <p:nvPr>
            <p:ph idx="1"/>
          </p:nvPr>
        </p:nvGraphicFramePr>
        <p:xfrm>
          <a:off x="1115615" y="1447800"/>
          <a:ext cx="7818835" cy="3545840"/>
        </p:xfrm>
        <a:graphic>
          <a:graphicData uri="http://schemas.openxmlformats.org/drawingml/2006/table">
            <a:tbl>
              <a:tblPr firstRow="1" bandRow="1">
                <a:tableStyleId>{5C22544A-7EE6-4342-B048-85BDC9FD1C3A}</a:tableStyleId>
              </a:tblPr>
              <a:tblGrid>
                <a:gridCol w="1368153"/>
                <a:gridCol w="1512168"/>
                <a:gridCol w="1584176"/>
                <a:gridCol w="1656184"/>
                <a:gridCol w="1698154"/>
              </a:tblGrid>
              <a:tr h="370840">
                <a:tc>
                  <a:txBody>
                    <a:bodyPr/>
                    <a:lstStyle/>
                    <a:p>
                      <a:pPr algn="ctr"/>
                      <a:r>
                        <a:rPr lang="es-ES" dirty="0" smtClean="0"/>
                        <a:t>SABER 3</a:t>
                      </a:r>
                      <a:endParaRPr lang="es-ES" dirty="0"/>
                    </a:p>
                  </a:txBody>
                  <a:tcPr/>
                </a:tc>
                <a:tc>
                  <a:txBody>
                    <a:bodyPr/>
                    <a:lstStyle/>
                    <a:p>
                      <a:pPr algn="ctr"/>
                      <a:r>
                        <a:rPr lang="es-ES" dirty="0" smtClean="0"/>
                        <a:t>SABER 5</a:t>
                      </a:r>
                      <a:endParaRPr lang="es-ES" dirty="0"/>
                    </a:p>
                  </a:txBody>
                  <a:tcPr/>
                </a:tc>
                <a:tc>
                  <a:txBody>
                    <a:bodyPr/>
                    <a:lstStyle/>
                    <a:p>
                      <a:pPr algn="ctr"/>
                      <a:r>
                        <a:rPr lang="es-ES" dirty="0" smtClean="0"/>
                        <a:t>SABER 9</a:t>
                      </a:r>
                      <a:endParaRPr lang="es-ES" dirty="0"/>
                    </a:p>
                  </a:txBody>
                  <a:tcPr/>
                </a:tc>
                <a:tc>
                  <a:txBody>
                    <a:bodyPr/>
                    <a:lstStyle/>
                    <a:p>
                      <a:pPr algn="ctr"/>
                      <a:r>
                        <a:rPr lang="es-ES" dirty="0" smtClean="0"/>
                        <a:t>SABER 11</a:t>
                      </a:r>
                      <a:endParaRPr lang="es-ES" dirty="0"/>
                    </a:p>
                  </a:txBody>
                  <a:tcPr/>
                </a:tc>
                <a:tc>
                  <a:txBody>
                    <a:bodyPr/>
                    <a:lstStyle/>
                    <a:p>
                      <a:pPr algn="ctr"/>
                      <a:r>
                        <a:rPr lang="es-ES" dirty="0" smtClean="0"/>
                        <a:t>SABER PRO</a:t>
                      </a:r>
                      <a:endParaRPr lang="es-ES" dirty="0"/>
                    </a:p>
                  </a:txBody>
                  <a:tcPr/>
                </a:tc>
              </a:tr>
              <a:tr h="370840">
                <a:tc>
                  <a:txBody>
                    <a:bodyPr/>
                    <a:lstStyle/>
                    <a:p>
                      <a:pPr algn="ctr"/>
                      <a:r>
                        <a:rPr lang="es-ES" sz="1400" dirty="0" smtClean="0"/>
                        <a:t>LENGUAJE</a:t>
                      </a:r>
                      <a:endParaRPr lang="es-E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LENGUAJE</a:t>
                      </a:r>
                      <a:endParaRPr lang="es-E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LENGUAJE</a:t>
                      </a:r>
                    </a:p>
                  </a:txBody>
                  <a:tcPr/>
                </a:tc>
                <a:tc>
                  <a:txBody>
                    <a:bodyPr/>
                    <a:lstStyle/>
                    <a:p>
                      <a:pPr algn="ctr"/>
                      <a:r>
                        <a:rPr lang="es-ES" sz="1400" dirty="0" smtClean="0"/>
                        <a:t>LECTURA CRÍTICA</a:t>
                      </a:r>
                      <a:endParaRPr lang="es-ES" sz="1400" dirty="0"/>
                    </a:p>
                  </a:txBody>
                  <a:tcPr/>
                </a:tc>
                <a:tc>
                  <a:txBody>
                    <a:bodyPr/>
                    <a:lstStyle/>
                    <a:p>
                      <a:pPr algn="ctr"/>
                      <a:r>
                        <a:rPr lang="es-ES" sz="1400" dirty="0" smtClean="0"/>
                        <a:t>LECTURA CRÍTICA</a:t>
                      </a:r>
                      <a:endParaRPr lang="es-ES" sz="1400" dirty="0"/>
                    </a:p>
                  </a:txBody>
                  <a:tcPr/>
                </a:tc>
              </a:tr>
              <a:tr h="370840">
                <a:tc>
                  <a:txBody>
                    <a:bodyPr/>
                    <a:lstStyle/>
                    <a:p>
                      <a:pPr algn="ctr"/>
                      <a:r>
                        <a:rPr lang="es-ES" sz="1400" dirty="0" smtClean="0">
                          <a:solidFill>
                            <a:srgbClr val="006600"/>
                          </a:solidFill>
                        </a:rPr>
                        <a:t>MATEMÁTICAS (RC)</a:t>
                      </a:r>
                      <a:endParaRPr lang="es-ES" sz="1400" dirty="0">
                        <a:solidFill>
                          <a:srgbClr val="0066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solidFill>
                            <a:srgbClr val="006600"/>
                          </a:solidFill>
                        </a:rPr>
                        <a:t>MATEMÁTICAS (RC)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solidFill>
                            <a:srgbClr val="006600"/>
                          </a:solidFill>
                        </a:rPr>
                        <a:t>MATEMÁTICAS (RC)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solidFill>
                            <a:srgbClr val="006600"/>
                          </a:solidFill>
                        </a:rPr>
                        <a:t>MATEMÁTICAS (Incluye RC)</a:t>
                      </a:r>
                    </a:p>
                  </a:txBody>
                  <a:tcPr/>
                </a:tc>
                <a:tc>
                  <a:txBody>
                    <a:bodyPr/>
                    <a:lstStyle/>
                    <a:p>
                      <a:pPr algn="ctr"/>
                      <a:r>
                        <a:rPr lang="es-ES" sz="1400" dirty="0" smtClean="0">
                          <a:solidFill>
                            <a:srgbClr val="006600"/>
                          </a:solidFill>
                        </a:rPr>
                        <a:t>RAZONAMIENTO CUANTITATIVO</a:t>
                      </a:r>
                      <a:endParaRPr lang="es-ES" sz="1400" dirty="0">
                        <a:solidFill>
                          <a:srgbClr val="006600"/>
                        </a:solidFill>
                      </a:endParaRPr>
                    </a:p>
                  </a:txBody>
                  <a:tcPr/>
                </a:tc>
              </a:tr>
              <a:tr h="370840">
                <a:tc>
                  <a:txBody>
                    <a:bodyPr/>
                    <a:lstStyle/>
                    <a:p>
                      <a:pPr algn="ctr"/>
                      <a:endParaRPr lang="es-ES" sz="1400" dirty="0"/>
                    </a:p>
                  </a:txBody>
                  <a:tcPr/>
                </a:tc>
                <a:tc>
                  <a:txBody>
                    <a:bodyPr/>
                    <a:lstStyle/>
                    <a:p>
                      <a:pPr algn="ctr"/>
                      <a:r>
                        <a:rPr lang="es-ES" sz="1400" dirty="0" smtClean="0"/>
                        <a:t>COMPETENCIAS CIUDADANAS</a:t>
                      </a:r>
                      <a:endParaRPr lang="es-E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COMPETENCIAS CIUDADANAS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SOCIALES Y COMPETENCIAS CIUDADANAS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COMPETENCIAS CIUDADANAS</a:t>
                      </a:r>
                    </a:p>
                    <a:p>
                      <a:pPr algn="ctr"/>
                      <a:endParaRPr lang="es-ES" sz="1400" dirty="0"/>
                    </a:p>
                  </a:txBody>
                  <a:tcPr/>
                </a:tc>
              </a:tr>
              <a:tr h="370840">
                <a:tc>
                  <a:txBody>
                    <a:bodyPr/>
                    <a:lstStyle/>
                    <a:p>
                      <a:pPr algn="ctr"/>
                      <a:endParaRPr lang="es-ES" sz="1400" dirty="0"/>
                    </a:p>
                  </a:txBody>
                  <a:tcPr/>
                </a:tc>
                <a:tc>
                  <a:txBody>
                    <a:bodyPr/>
                    <a:lstStyle/>
                    <a:p>
                      <a:pPr algn="ctr"/>
                      <a:r>
                        <a:rPr lang="es-ES" sz="1400" dirty="0" smtClean="0">
                          <a:solidFill>
                            <a:srgbClr val="006600"/>
                          </a:solidFill>
                        </a:rPr>
                        <a:t>CIENCIAS NATURALES</a:t>
                      </a:r>
                      <a:endParaRPr lang="es-ES" sz="1400" dirty="0">
                        <a:solidFill>
                          <a:srgbClr val="0066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solidFill>
                            <a:srgbClr val="006600"/>
                          </a:solidFill>
                        </a:rPr>
                        <a:t>CIENCIAS NATURALES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solidFill>
                            <a:srgbClr val="006600"/>
                          </a:solidFill>
                        </a:rPr>
                        <a:t>CIENCIAS NATURALES</a:t>
                      </a:r>
                    </a:p>
                  </a:txBody>
                  <a:tcPr/>
                </a:tc>
                <a:tc>
                  <a:txBody>
                    <a:bodyPr/>
                    <a:lstStyle/>
                    <a:p>
                      <a:pPr algn="ctr"/>
                      <a:r>
                        <a:rPr lang="es-ES" sz="1400" dirty="0" smtClean="0">
                          <a:solidFill>
                            <a:srgbClr val="006600"/>
                          </a:solidFill>
                        </a:rPr>
                        <a:t>PENSAMIENTO CIENTÍFICO (EE)</a:t>
                      </a:r>
                      <a:endParaRPr lang="es-ES" sz="1400" dirty="0">
                        <a:solidFill>
                          <a:srgbClr val="006600"/>
                        </a:solidFill>
                      </a:endParaRPr>
                    </a:p>
                  </a:txBody>
                  <a:tcPr/>
                </a:tc>
              </a:tr>
              <a:tr h="370840">
                <a:tc>
                  <a:txBody>
                    <a:bodyPr/>
                    <a:lstStyle/>
                    <a:p>
                      <a:pPr algn="ctr"/>
                      <a:endParaRPr lang="es-ES" sz="1400"/>
                    </a:p>
                  </a:txBody>
                  <a:tcPr/>
                </a:tc>
                <a:tc>
                  <a:txBody>
                    <a:bodyPr/>
                    <a:lstStyle/>
                    <a:p>
                      <a:pPr algn="ctr"/>
                      <a:endParaRPr lang="es-ES" sz="1400"/>
                    </a:p>
                  </a:txBody>
                  <a:tcPr/>
                </a:tc>
                <a:tc>
                  <a:txBody>
                    <a:bodyPr/>
                    <a:lstStyle/>
                    <a:p>
                      <a:pPr algn="ctr"/>
                      <a:endParaRPr lang="es-ES" sz="1400" dirty="0"/>
                    </a:p>
                  </a:txBody>
                  <a:tcPr/>
                </a:tc>
                <a:tc>
                  <a:txBody>
                    <a:bodyPr/>
                    <a:lstStyle/>
                    <a:p>
                      <a:pPr algn="ctr"/>
                      <a:r>
                        <a:rPr lang="es-ES" sz="1400" dirty="0" smtClean="0"/>
                        <a:t>INGLÉS</a:t>
                      </a:r>
                      <a:endParaRPr lang="es-ES" sz="1400" dirty="0"/>
                    </a:p>
                  </a:txBody>
                  <a:tcPr/>
                </a:tc>
                <a:tc>
                  <a:txBody>
                    <a:bodyPr/>
                    <a:lstStyle/>
                    <a:p>
                      <a:pPr algn="ctr"/>
                      <a:r>
                        <a:rPr lang="es-ES" sz="1400" dirty="0" smtClean="0"/>
                        <a:t>INGLÉS</a:t>
                      </a:r>
                      <a:endParaRPr lang="es-ES" sz="1400" dirty="0"/>
                    </a:p>
                  </a:txBody>
                  <a:tcPr/>
                </a:tc>
              </a:tr>
              <a:tr h="370840">
                <a:tc>
                  <a:txBody>
                    <a:bodyPr/>
                    <a:lstStyle/>
                    <a:p>
                      <a:pPr algn="ctr"/>
                      <a:endParaRPr lang="es-ES" sz="1400" dirty="0"/>
                    </a:p>
                  </a:txBody>
                  <a:tcPr/>
                </a:tc>
                <a:tc>
                  <a:txBody>
                    <a:bodyPr/>
                    <a:lstStyle/>
                    <a:p>
                      <a:pPr algn="ctr"/>
                      <a:endParaRPr lang="es-ES" sz="1400"/>
                    </a:p>
                  </a:txBody>
                  <a:tcPr/>
                </a:tc>
                <a:tc>
                  <a:txBody>
                    <a:bodyPr/>
                    <a:lstStyle/>
                    <a:p>
                      <a:pPr algn="ctr"/>
                      <a:endParaRPr lang="es-ES" sz="1400" dirty="0"/>
                    </a:p>
                  </a:txBody>
                  <a:tcPr/>
                </a:tc>
                <a:tc>
                  <a:txBody>
                    <a:bodyPr/>
                    <a:lstStyle/>
                    <a:p>
                      <a:pPr algn="ctr"/>
                      <a:endParaRPr lang="es-ES" sz="1400" dirty="0"/>
                    </a:p>
                  </a:txBody>
                  <a:tcPr/>
                </a:tc>
                <a:tc>
                  <a:txBody>
                    <a:bodyPr/>
                    <a:lstStyle/>
                    <a:p>
                      <a:pPr algn="ctr"/>
                      <a:r>
                        <a:rPr lang="es-ES" sz="1400" dirty="0" smtClean="0">
                          <a:solidFill>
                            <a:srgbClr val="006600"/>
                          </a:solidFill>
                        </a:rPr>
                        <a:t>COMUNICACIÓN ESCRITA</a:t>
                      </a:r>
                      <a:endParaRPr lang="es-ES" sz="1400" dirty="0">
                        <a:solidFill>
                          <a:srgbClr val="006600"/>
                        </a:solidFill>
                      </a:endParaRPr>
                    </a:p>
                  </a:txBody>
                  <a:tcPr/>
                </a:tc>
              </a:tr>
            </a:tbl>
          </a:graphicData>
        </a:graphic>
      </p:graphicFrame>
      <p:sp>
        <p:nvSpPr>
          <p:cNvPr id="5" name="4 CuadroTexto"/>
          <p:cNvSpPr txBox="1"/>
          <p:nvPr/>
        </p:nvSpPr>
        <p:spPr>
          <a:xfrm>
            <a:off x="1259632" y="5013176"/>
            <a:ext cx="756084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S" dirty="0" smtClean="0"/>
              <a:t>RC = Razonamiento Cuantitativo. EE = Examen específico ciertos programas</a:t>
            </a:r>
            <a:endParaRPr lang="es-ES" dirty="0"/>
          </a:p>
        </p:txBody>
      </p:sp>
      <p:sp>
        <p:nvSpPr>
          <p:cNvPr id="6" name="5 CuadroTexto"/>
          <p:cNvSpPr txBox="1"/>
          <p:nvPr/>
        </p:nvSpPr>
        <p:spPr>
          <a:xfrm>
            <a:off x="1259632" y="5445224"/>
            <a:ext cx="7560840" cy="523220"/>
          </a:xfrm>
          <a:prstGeom prst="rect">
            <a:avLst/>
          </a:prstGeom>
          <a:noFill/>
          <a:ln>
            <a:solidFill>
              <a:schemeClr val="accent5">
                <a:lumMod val="60000"/>
                <a:lumOff val="40000"/>
              </a:schemeClr>
            </a:solidFill>
          </a:ln>
        </p:spPr>
        <p:txBody>
          <a:bodyPr wrap="square" rtlCol="0">
            <a:spAutoFit/>
          </a:bodyPr>
          <a:lstStyle/>
          <a:p>
            <a:pPr algn="just"/>
            <a:r>
              <a:rPr lang="es-ES" sz="1400" i="1" dirty="0" smtClean="0"/>
              <a:t>Los cambios en SABER 11° no implican una modificación de los currículos que siguen las instituciones de educación media, ni una reorientación de la formación que ofrecen.</a:t>
            </a:r>
            <a:endParaRPr lang="es-ES" sz="1400" dirty="0"/>
          </a:p>
        </p:txBody>
      </p:sp>
      <p:sp>
        <p:nvSpPr>
          <p:cNvPr id="7" name="6 Marcador de fecha"/>
          <p:cNvSpPr>
            <a:spLocks noGrp="1"/>
          </p:cNvSpPr>
          <p:nvPr>
            <p:ph type="dt" sz="half" idx="10"/>
          </p:nvPr>
        </p:nvSpPr>
        <p:spPr/>
        <p:txBody>
          <a:bodyPr/>
          <a:lstStyle/>
          <a:p>
            <a:fld id="{35E96DE1-76EC-46F1-B5BF-7D3171602ED8}" type="datetime1">
              <a:rPr lang="es-ES" smtClean="0"/>
              <a:pPr/>
              <a:t>25/05/2014</a:t>
            </a:fld>
            <a:endParaRPr lang="es-ES"/>
          </a:p>
        </p:txBody>
      </p:sp>
      <p:sp>
        <p:nvSpPr>
          <p:cNvPr id="8" name="7 Marcador de número de diapositiva"/>
          <p:cNvSpPr>
            <a:spLocks noGrp="1"/>
          </p:cNvSpPr>
          <p:nvPr>
            <p:ph type="sldNum" sz="quarter" idx="12"/>
          </p:nvPr>
        </p:nvSpPr>
        <p:spPr/>
        <p:txBody>
          <a:bodyPr/>
          <a:lstStyle/>
          <a:p>
            <a:fld id="{BE7B11F7-FEF2-44E6-BB32-13EC45425538}" type="slidenum">
              <a:rPr lang="es-ES" smtClean="0"/>
              <a:pPr/>
              <a:t>14</a:t>
            </a:fld>
            <a:endParaRPr lang="es-ES"/>
          </a:p>
        </p:txBody>
      </p:sp>
      <p:sp>
        <p:nvSpPr>
          <p:cNvPr id="9" name="8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850702"/>
            <a:ext cx="7498080" cy="706090"/>
          </a:xfrm>
        </p:spPr>
        <p:txBody>
          <a:bodyPr>
            <a:normAutofit fontScale="90000"/>
          </a:bodyPr>
          <a:lstStyle/>
          <a:p>
            <a:pPr algn="ctr"/>
            <a:r>
              <a:rPr lang="es-ES" b="1" dirty="0" smtClean="0"/>
              <a:t>Temáticas propuestas</a:t>
            </a:r>
            <a:endParaRPr lang="es-ES" dirty="0"/>
          </a:p>
        </p:txBody>
      </p:sp>
      <p:sp>
        <p:nvSpPr>
          <p:cNvPr id="3" name="2 Marcador de contenido"/>
          <p:cNvSpPr>
            <a:spLocks noGrp="1"/>
          </p:cNvSpPr>
          <p:nvPr>
            <p:ph idx="1"/>
          </p:nvPr>
        </p:nvSpPr>
        <p:spPr>
          <a:xfrm>
            <a:off x="1331640" y="1844824"/>
            <a:ext cx="7498080" cy="3600400"/>
          </a:xfrm>
        </p:spPr>
        <p:txBody>
          <a:bodyPr>
            <a:normAutofit/>
          </a:bodyPr>
          <a:lstStyle/>
          <a:p>
            <a:pPr>
              <a:buNone/>
            </a:pPr>
            <a:r>
              <a:rPr lang="es-ES" dirty="0" smtClean="0"/>
              <a:t>La nueva estructura incluye no solo componentes propios del ámbito de lo vivo, lo físico y lo químico, sino también problemáticas en torno a las relaciones entre ciencia, tecnología y sociedad. Todo esto bajo la perspectiva del desarrollo de competencias científicas. </a:t>
            </a:r>
          </a:p>
          <a:p>
            <a:endParaRPr lang="es-ES" dirty="0" smtClean="0"/>
          </a:p>
          <a:p>
            <a:pPr>
              <a:buNone/>
            </a:pPr>
            <a:endParaRPr lang="es-ES" dirty="0"/>
          </a:p>
        </p:txBody>
      </p:sp>
      <p:sp>
        <p:nvSpPr>
          <p:cNvPr id="4" name="3 Marcador de fecha"/>
          <p:cNvSpPr>
            <a:spLocks noGrp="1"/>
          </p:cNvSpPr>
          <p:nvPr>
            <p:ph type="dt" sz="half" idx="10"/>
          </p:nvPr>
        </p:nvSpPr>
        <p:spPr/>
        <p:txBody>
          <a:bodyPr/>
          <a:lstStyle/>
          <a:p>
            <a:fld id="{636BA4FA-9AD4-495C-AEAC-7D2666417A9A}"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15</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Componente biológico</a:t>
            </a:r>
            <a:endParaRPr lang="es-ES" dirty="0"/>
          </a:p>
        </p:txBody>
      </p:sp>
      <p:sp>
        <p:nvSpPr>
          <p:cNvPr id="3" name="2 Marcador de contenido"/>
          <p:cNvSpPr>
            <a:spLocks noGrp="1"/>
          </p:cNvSpPr>
          <p:nvPr>
            <p:ph idx="1"/>
          </p:nvPr>
        </p:nvSpPr>
        <p:spPr/>
        <p:txBody>
          <a:bodyPr/>
          <a:lstStyle/>
          <a:p>
            <a:pPr lvl="0"/>
            <a:r>
              <a:rPr lang="es-ES" dirty="0" smtClean="0"/>
              <a:t>H</a:t>
            </a:r>
            <a:r>
              <a:rPr lang="es-ES" dirty="0" smtClean="0"/>
              <a:t>omeóstasis </a:t>
            </a:r>
            <a:r>
              <a:rPr lang="es-ES" dirty="0" smtClean="0"/>
              <a:t>en los seres vivos; la herencia y la reproducción; las relaciones ecológicas; la evolución y transformación de la vida en el planeta; la conservación de la energía.</a:t>
            </a:r>
          </a:p>
          <a:p>
            <a:pPr>
              <a:buNone/>
            </a:pPr>
            <a:r>
              <a:rPr lang="es-ES" sz="2400" dirty="0" smtClean="0"/>
              <a:t>(Propuesta inicial en documento de trabajo, se desconoce la propuesta final)</a:t>
            </a:r>
            <a:endParaRPr lang="es-ES" sz="2400" dirty="0"/>
          </a:p>
        </p:txBody>
      </p:sp>
      <p:sp>
        <p:nvSpPr>
          <p:cNvPr id="4" name="3 Marcador de fecha"/>
          <p:cNvSpPr>
            <a:spLocks noGrp="1"/>
          </p:cNvSpPr>
          <p:nvPr>
            <p:ph type="dt" sz="half" idx="10"/>
          </p:nvPr>
        </p:nvSpPr>
        <p:spPr/>
        <p:txBody>
          <a:bodyPr/>
          <a:lstStyle/>
          <a:p>
            <a:fld id="{6F246440-2E15-4328-9C2F-9AA6FCBEEFB9}"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16</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Componente físico</a:t>
            </a:r>
            <a:endParaRPr lang="es-ES" dirty="0"/>
          </a:p>
        </p:txBody>
      </p:sp>
      <p:sp>
        <p:nvSpPr>
          <p:cNvPr id="3" name="2 Marcador de contenido"/>
          <p:cNvSpPr>
            <a:spLocks noGrp="1"/>
          </p:cNvSpPr>
          <p:nvPr>
            <p:ph idx="1"/>
          </p:nvPr>
        </p:nvSpPr>
        <p:spPr>
          <a:xfrm>
            <a:off x="1435608" y="1663824"/>
            <a:ext cx="7312856" cy="3781400"/>
          </a:xfrm>
        </p:spPr>
        <p:txBody>
          <a:bodyPr/>
          <a:lstStyle/>
          <a:p>
            <a:r>
              <a:rPr lang="es-ES" dirty="0" smtClean="0"/>
              <a:t>Cinemática, dinámica, energía mecánica, ondas, energía térmica, electromagnetismo, campo gravitacional, transformación y conservación de la energía.</a:t>
            </a:r>
          </a:p>
          <a:p>
            <a:pPr>
              <a:buNone/>
            </a:pPr>
            <a:r>
              <a:rPr lang="es-ES" sz="2400" dirty="0" smtClean="0"/>
              <a:t>(Propuesta inicial en documento de trabajo, se desconoce la propuesta final)</a:t>
            </a:r>
          </a:p>
        </p:txBody>
      </p:sp>
      <p:sp>
        <p:nvSpPr>
          <p:cNvPr id="4" name="3 Marcador de fecha"/>
          <p:cNvSpPr>
            <a:spLocks noGrp="1"/>
          </p:cNvSpPr>
          <p:nvPr>
            <p:ph type="dt" sz="half" idx="10"/>
          </p:nvPr>
        </p:nvSpPr>
        <p:spPr/>
        <p:txBody>
          <a:bodyPr/>
          <a:lstStyle/>
          <a:p>
            <a:fld id="{61492D9F-1EE7-485B-BA44-AE487DE39AE7}"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17</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Componente químico</a:t>
            </a:r>
            <a:endParaRPr lang="es-ES" dirty="0"/>
          </a:p>
        </p:txBody>
      </p:sp>
      <p:sp>
        <p:nvSpPr>
          <p:cNvPr id="3" name="2 Marcador de contenido"/>
          <p:cNvSpPr>
            <a:spLocks noGrp="1"/>
          </p:cNvSpPr>
          <p:nvPr>
            <p:ph idx="1"/>
          </p:nvPr>
        </p:nvSpPr>
        <p:spPr>
          <a:xfrm>
            <a:off x="1435608" y="1735832"/>
            <a:ext cx="7498080" cy="3709392"/>
          </a:xfrm>
        </p:spPr>
        <p:txBody>
          <a:bodyPr/>
          <a:lstStyle/>
          <a:p>
            <a:r>
              <a:rPr lang="es-ES" dirty="0" smtClean="0"/>
              <a:t>Cambios químicos, el átomo, tipos de enlace, propiedades de la materia, </a:t>
            </a:r>
            <a:r>
              <a:rPr lang="es-ES" dirty="0" err="1" smtClean="0"/>
              <a:t>estequiometría</a:t>
            </a:r>
            <a:r>
              <a:rPr lang="es-ES" dirty="0" smtClean="0"/>
              <a:t>, separación de mezclas, solubilidad, gases ideales, transformación y conservación de la energía.</a:t>
            </a:r>
          </a:p>
          <a:p>
            <a:pPr>
              <a:buNone/>
            </a:pPr>
            <a:r>
              <a:rPr lang="es-ES" sz="2400" dirty="0" smtClean="0"/>
              <a:t>(Propuesta inicial en documento de trabajo, se desconoce la propuesta final)</a:t>
            </a:r>
          </a:p>
          <a:p>
            <a:pPr>
              <a:buNone/>
            </a:pPr>
            <a:endParaRPr lang="es-ES" dirty="0"/>
          </a:p>
        </p:txBody>
      </p:sp>
      <p:sp>
        <p:nvSpPr>
          <p:cNvPr id="4" name="3 Marcador de fecha"/>
          <p:cNvSpPr>
            <a:spLocks noGrp="1"/>
          </p:cNvSpPr>
          <p:nvPr>
            <p:ph type="dt" sz="half" idx="10"/>
          </p:nvPr>
        </p:nvSpPr>
        <p:spPr/>
        <p:txBody>
          <a:bodyPr/>
          <a:lstStyle/>
          <a:p>
            <a:fld id="{EDF1EB3A-85B4-4E41-8D3F-E7566FCA2867}"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18</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t>Ciencia, tecnología y sociedad (CTS)</a:t>
            </a:r>
            <a:endParaRPr lang="es-ES" sz="3200" dirty="0"/>
          </a:p>
        </p:txBody>
      </p:sp>
      <p:sp>
        <p:nvSpPr>
          <p:cNvPr id="3" name="2 Marcador de contenido"/>
          <p:cNvSpPr>
            <a:spLocks noGrp="1"/>
          </p:cNvSpPr>
          <p:nvPr>
            <p:ph idx="1"/>
          </p:nvPr>
        </p:nvSpPr>
        <p:spPr/>
        <p:txBody>
          <a:bodyPr>
            <a:normAutofit fontScale="77500" lnSpcReduction="20000"/>
          </a:bodyPr>
          <a:lstStyle/>
          <a:p>
            <a:r>
              <a:rPr lang="es-ES" dirty="0" smtClean="0"/>
              <a:t>Se trata de temáticas interdisciplinares; se busca que los estudiantes las aborden desde sus conocimientos en Ciencias Naturales. Algunas son globales, como la deforestación, el efecto invernadero y la producción de transgénicos, y otras son locales, como la explotación de recursos y el tratamiento de basuras. No se exige un conocimiento previo de las temáticas. </a:t>
            </a:r>
          </a:p>
          <a:p>
            <a:r>
              <a:rPr lang="es-ES" dirty="0" smtClean="0"/>
              <a:t>El objetivo - en consonancia con los Estándares - es estimular en los jóvenes el desarrollo de un pensamiento crítico y de un sentido de responsabilidad cívica frente a la ciencia y la tecnología en la medida en que estas tienen impacto sobre sus vidas, las de su comunidad y las de la humanidad en general.</a:t>
            </a:r>
            <a:endParaRPr lang="es-ES" dirty="0"/>
          </a:p>
        </p:txBody>
      </p:sp>
      <p:sp>
        <p:nvSpPr>
          <p:cNvPr id="4" name="3 Marcador de fecha"/>
          <p:cNvSpPr>
            <a:spLocks noGrp="1"/>
          </p:cNvSpPr>
          <p:nvPr>
            <p:ph type="dt" sz="half" idx="10"/>
          </p:nvPr>
        </p:nvSpPr>
        <p:spPr/>
        <p:txBody>
          <a:bodyPr/>
          <a:lstStyle/>
          <a:p>
            <a:fld id="{5F75A41F-79A2-44AA-A01C-3F7AD43CE39F}"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19</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50106"/>
          </a:xfrm>
        </p:spPr>
        <p:txBody>
          <a:bodyPr/>
          <a:lstStyle/>
          <a:p>
            <a:pPr algn="ctr"/>
            <a:r>
              <a:rPr lang="es-ES" dirty="0" smtClean="0"/>
              <a:t>Introducción</a:t>
            </a:r>
            <a:endParaRPr lang="es-ES" dirty="0"/>
          </a:p>
        </p:txBody>
      </p:sp>
      <p:sp>
        <p:nvSpPr>
          <p:cNvPr id="3" name="2 Marcador de contenido"/>
          <p:cNvSpPr>
            <a:spLocks noGrp="1"/>
          </p:cNvSpPr>
          <p:nvPr>
            <p:ph idx="1"/>
          </p:nvPr>
        </p:nvSpPr>
        <p:spPr>
          <a:xfrm>
            <a:off x="1435608" y="1268760"/>
            <a:ext cx="7498080" cy="4800600"/>
          </a:xfrm>
        </p:spPr>
        <p:txBody>
          <a:bodyPr>
            <a:normAutofit/>
          </a:bodyPr>
          <a:lstStyle/>
          <a:p>
            <a:pPr algn="just">
              <a:buNone/>
            </a:pPr>
            <a:r>
              <a:rPr lang="es-ES" sz="2000" dirty="0" smtClean="0"/>
              <a:t>En la prueba Saber 11 del mes de Agosto de 2014 para el calendario A, el Icfes cambia el diseño de la prueba para buscar que los resultados se puedan comparar con las pruebas Saber 3, Saber 5, Saber 9 y Saber pro (educación superior). Para ello introduce los conceptos </a:t>
            </a:r>
            <a:r>
              <a:rPr lang="es-ES" sz="2000" i="1" dirty="0" smtClean="0"/>
              <a:t>alineación</a:t>
            </a:r>
            <a:r>
              <a:rPr lang="es-ES" sz="2000" dirty="0" smtClean="0"/>
              <a:t>, </a:t>
            </a:r>
            <a:r>
              <a:rPr lang="es-ES" sz="2000" i="1" dirty="0" smtClean="0"/>
              <a:t>competencias genéricas</a:t>
            </a:r>
            <a:r>
              <a:rPr lang="es-ES" sz="2000" dirty="0" smtClean="0"/>
              <a:t> y </a:t>
            </a:r>
            <a:r>
              <a:rPr lang="es-ES" sz="2000" i="1" dirty="0" smtClean="0"/>
              <a:t>evaluación estandarizada</a:t>
            </a:r>
            <a:r>
              <a:rPr lang="es-ES" sz="2000" dirty="0" smtClean="0"/>
              <a:t>.</a:t>
            </a:r>
          </a:p>
          <a:p>
            <a:pPr algn="just">
              <a:buNone/>
            </a:pPr>
            <a:endParaRPr lang="es-ES" sz="2000" dirty="0" smtClean="0"/>
          </a:p>
          <a:p>
            <a:pPr algn="just">
              <a:buNone/>
            </a:pPr>
            <a:r>
              <a:rPr lang="es-ES" sz="2000" dirty="0" smtClean="0"/>
              <a:t>Igualmente, aparecen las preguntas abiertas buscando minimizar el carácter aleatorio de las respuestas en las pruebas cerradas.</a:t>
            </a:r>
          </a:p>
          <a:p>
            <a:pPr algn="just">
              <a:buNone/>
            </a:pPr>
            <a:endParaRPr lang="es-ES" sz="2000" dirty="0" smtClean="0"/>
          </a:p>
          <a:p>
            <a:pPr algn="just">
              <a:buNone/>
            </a:pPr>
            <a:r>
              <a:rPr lang="es-ES" sz="2000" dirty="0" smtClean="0"/>
              <a:t>En las diapositivas siguientes se aclaran estos conceptos y al final se presentan algunos ejemplos de preguntas abiertas y cerradas para el área de Ciencias Naturales y Educación Ambiental.</a:t>
            </a:r>
            <a:endParaRPr lang="es-ES" sz="2000" dirty="0"/>
          </a:p>
        </p:txBody>
      </p:sp>
      <p:sp>
        <p:nvSpPr>
          <p:cNvPr id="4" name="3 Marcador de fecha"/>
          <p:cNvSpPr>
            <a:spLocks noGrp="1"/>
          </p:cNvSpPr>
          <p:nvPr>
            <p:ph type="dt" sz="half" idx="10"/>
          </p:nvPr>
        </p:nvSpPr>
        <p:spPr/>
        <p:txBody>
          <a:bodyPr/>
          <a:lstStyle/>
          <a:p>
            <a:fld id="{19A06F64-9FC8-4169-96D0-D7981F0AEB41}" type="datetime1">
              <a:rPr lang="es-ES" smtClean="0"/>
              <a:pPr/>
              <a:t>25/05/2014</a:t>
            </a:fld>
            <a:endParaRPr lang="es-ES"/>
          </a:p>
        </p:txBody>
      </p:sp>
      <p:sp>
        <p:nvSpPr>
          <p:cNvPr id="5" name="4 Marcador de pie de página"/>
          <p:cNvSpPr>
            <a:spLocks noGrp="1"/>
          </p:cNvSpPr>
          <p:nvPr>
            <p:ph type="ftr" sz="quarter" idx="11"/>
          </p:nvPr>
        </p:nvSpPr>
        <p:spPr/>
        <p:txBody>
          <a:bodyPr/>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p>
            <a:fld id="{BE7B11F7-FEF2-44E6-BB32-13EC45425538}" type="slidenum">
              <a:rPr lang="es-ES" smtClean="0"/>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35608" y="2636912"/>
            <a:ext cx="7498080" cy="1143000"/>
          </a:xfrm>
        </p:spPr>
        <p:txBody>
          <a:bodyPr/>
          <a:lstStyle/>
          <a:p>
            <a:pPr algn="ctr"/>
            <a:r>
              <a:rPr lang="es-ES" dirty="0" smtClean="0"/>
              <a:t>Ejemplos de preguntas cerradas</a:t>
            </a:r>
            <a:endParaRPr lang="es-ES" dirty="0"/>
          </a:p>
        </p:txBody>
      </p:sp>
      <p:sp>
        <p:nvSpPr>
          <p:cNvPr id="4" name="3 Marcador de fecha"/>
          <p:cNvSpPr>
            <a:spLocks noGrp="1"/>
          </p:cNvSpPr>
          <p:nvPr>
            <p:ph type="dt" sz="half" idx="10"/>
          </p:nvPr>
        </p:nvSpPr>
        <p:spPr/>
        <p:txBody>
          <a:bodyPr/>
          <a:lstStyle/>
          <a:p>
            <a:fld id="{19A06F64-9FC8-4169-96D0-D7981F0AEB41}" type="datetime1">
              <a:rPr lang="es-ES" smtClean="0"/>
              <a:pPr/>
              <a:t>25/05/2014</a:t>
            </a:fld>
            <a:endParaRPr lang="es-ES"/>
          </a:p>
        </p:txBody>
      </p:sp>
      <p:sp>
        <p:nvSpPr>
          <p:cNvPr id="5" name="4 Marcador de pie de página"/>
          <p:cNvSpPr>
            <a:spLocks noGrp="1"/>
          </p:cNvSpPr>
          <p:nvPr>
            <p:ph type="ftr" sz="quarter" idx="11"/>
          </p:nvPr>
        </p:nvSpPr>
        <p:spPr/>
        <p:txBody>
          <a:bodyPr/>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p>
            <a:fld id="{BE7B11F7-FEF2-44E6-BB32-13EC45425538}" type="slidenum">
              <a:rPr lang="es-ES" smtClean="0"/>
              <a:pPr/>
              <a:t>20</a:t>
            </a:fld>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634400"/>
          </a:xfrm>
        </p:spPr>
        <p:txBody>
          <a:bodyPr>
            <a:normAutofit fontScale="90000"/>
          </a:bodyPr>
          <a:lstStyle/>
          <a:p>
            <a:pPr algn="ctr"/>
            <a:r>
              <a:rPr lang="es-ES" dirty="0" smtClean="0">
                <a:effectLst/>
              </a:rPr>
              <a:t>Ejemplo </a:t>
            </a:r>
            <a:r>
              <a:rPr lang="es-ES" dirty="0" smtClean="0">
                <a:effectLst/>
              </a:rPr>
              <a:t>1</a:t>
            </a:r>
            <a:endParaRPr lang="es-ES" dirty="0">
              <a:effectLst/>
            </a:endParaRPr>
          </a:p>
        </p:txBody>
      </p:sp>
      <p:pic>
        <p:nvPicPr>
          <p:cNvPr id="1026" name="Picture 2"/>
          <p:cNvPicPr>
            <a:picLocks noChangeAspect="1" noChangeArrowheads="1"/>
          </p:cNvPicPr>
          <p:nvPr/>
        </p:nvPicPr>
        <p:blipFill>
          <a:blip r:embed="rId2" cstate="print"/>
          <a:srcRect/>
          <a:stretch>
            <a:fillRect/>
          </a:stretch>
        </p:blipFill>
        <p:spPr bwMode="auto">
          <a:xfrm>
            <a:off x="1187624" y="1052736"/>
            <a:ext cx="7542912" cy="5040560"/>
          </a:xfrm>
          <a:prstGeom prst="rect">
            <a:avLst/>
          </a:prstGeom>
          <a:noFill/>
          <a:ln w="9525">
            <a:noFill/>
            <a:miter lim="800000"/>
            <a:headEnd/>
            <a:tailEnd/>
          </a:ln>
        </p:spPr>
      </p:pic>
      <p:sp>
        <p:nvSpPr>
          <p:cNvPr id="4" name="3 Marcador de fecha"/>
          <p:cNvSpPr>
            <a:spLocks noGrp="1"/>
          </p:cNvSpPr>
          <p:nvPr>
            <p:ph type="dt" sz="half" idx="10"/>
          </p:nvPr>
        </p:nvSpPr>
        <p:spPr/>
        <p:txBody>
          <a:bodyPr/>
          <a:lstStyle/>
          <a:p>
            <a:fld id="{077F22B6-F787-4674-A498-10CD7BA39116}"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21</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490384"/>
          </a:xfrm>
        </p:spPr>
        <p:txBody>
          <a:bodyPr>
            <a:normAutofit fontScale="90000"/>
          </a:bodyPr>
          <a:lstStyle/>
          <a:p>
            <a:pPr algn="ctr"/>
            <a:r>
              <a:rPr lang="es-ES" sz="3200" dirty="0" smtClean="0"/>
              <a:t>Ejemplo 2 </a:t>
            </a:r>
            <a:endParaRPr lang="es-ES" sz="3200" dirty="0"/>
          </a:p>
        </p:txBody>
      </p:sp>
      <p:pic>
        <p:nvPicPr>
          <p:cNvPr id="2050" name="Picture 2"/>
          <p:cNvPicPr>
            <a:picLocks noChangeAspect="1" noChangeArrowheads="1"/>
          </p:cNvPicPr>
          <p:nvPr/>
        </p:nvPicPr>
        <p:blipFill>
          <a:blip r:embed="rId2" cstate="print"/>
          <a:srcRect/>
          <a:stretch>
            <a:fillRect/>
          </a:stretch>
        </p:blipFill>
        <p:spPr bwMode="auto">
          <a:xfrm>
            <a:off x="1115616" y="908720"/>
            <a:ext cx="7560840" cy="5108599"/>
          </a:xfrm>
          <a:prstGeom prst="rect">
            <a:avLst/>
          </a:prstGeom>
          <a:noFill/>
          <a:ln w="9525">
            <a:noFill/>
            <a:miter lim="800000"/>
            <a:headEnd/>
            <a:tailEnd/>
          </a:ln>
        </p:spPr>
      </p:pic>
      <p:sp>
        <p:nvSpPr>
          <p:cNvPr id="4" name="3 Marcador de fecha"/>
          <p:cNvSpPr>
            <a:spLocks noGrp="1"/>
          </p:cNvSpPr>
          <p:nvPr>
            <p:ph type="dt" sz="half" idx="10"/>
          </p:nvPr>
        </p:nvSpPr>
        <p:spPr/>
        <p:txBody>
          <a:bodyPr/>
          <a:lstStyle/>
          <a:p>
            <a:fld id="{86CC424F-903B-4912-81E5-D393FBFC2E2C}"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22</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1435608" y="2492896"/>
            <a:ext cx="7498080" cy="1143000"/>
          </a:xfrm>
        </p:spPr>
        <p:txBody>
          <a:bodyPr/>
          <a:lstStyle/>
          <a:p>
            <a:pPr algn="ctr"/>
            <a:r>
              <a:rPr lang="es-ES" dirty="0" smtClean="0"/>
              <a:t>Ejemplos de preguntas abiertas</a:t>
            </a:r>
            <a:endParaRPr lang="es-ES" dirty="0"/>
          </a:p>
        </p:txBody>
      </p:sp>
      <p:sp>
        <p:nvSpPr>
          <p:cNvPr id="3" name="2 Marcador de fecha"/>
          <p:cNvSpPr>
            <a:spLocks noGrp="1"/>
          </p:cNvSpPr>
          <p:nvPr>
            <p:ph type="dt" sz="half" idx="10"/>
          </p:nvPr>
        </p:nvSpPr>
        <p:spPr/>
        <p:txBody>
          <a:bodyPr/>
          <a:lstStyle/>
          <a:p>
            <a:fld id="{547F080D-808D-4FB2-93CB-6798CAF6C635}" type="datetime1">
              <a:rPr lang="es-ES" smtClean="0"/>
              <a:pPr/>
              <a:t>25/05/2014</a:t>
            </a:fld>
            <a:endParaRPr lang="es-ES"/>
          </a:p>
        </p:txBody>
      </p:sp>
      <p:sp>
        <p:nvSpPr>
          <p:cNvPr id="4" name="3 Marcador de pie de página"/>
          <p:cNvSpPr>
            <a:spLocks noGrp="1"/>
          </p:cNvSpPr>
          <p:nvPr>
            <p:ph type="ftr" sz="quarter" idx="11"/>
          </p:nvPr>
        </p:nvSpPr>
        <p:spPr/>
        <p:txBody>
          <a:bodyPr/>
          <a:lstStyle/>
          <a:p>
            <a:r>
              <a:rPr lang="es-ES" smtClean="0"/>
              <a:t>EMILIO REYES PORRAS</a:t>
            </a:r>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23</a:t>
            </a:fld>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634400"/>
          </a:xfrm>
        </p:spPr>
        <p:txBody>
          <a:bodyPr>
            <a:normAutofit/>
          </a:bodyPr>
          <a:lstStyle/>
          <a:p>
            <a:pPr algn="ctr"/>
            <a:r>
              <a:rPr lang="es-ES" sz="3200" dirty="0" smtClean="0"/>
              <a:t>Pregunta 1</a:t>
            </a:r>
            <a:endParaRPr lang="es-ES" sz="3200" dirty="0"/>
          </a:p>
        </p:txBody>
      </p:sp>
      <p:pic>
        <p:nvPicPr>
          <p:cNvPr id="3074" name="Picture 2"/>
          <p:cNvPicPr>
            <a:picLocks noChangeAspect="1" noChangeArrowheads="1"/>
          </p:cNvPicPr>
          <p:nvPr/>
        </p:nvPicPr>
        <p:blipFill>
          <a:blip r:embed="rId2" cstate="print"/>
          <a:srcRect/>
          <a:stretch>
            <a:fillRect/>
          </a:stretch>
        </p:blipFill>
        <p:spPr bwMode="auto">
          <a:xfrm>
            <a:off x="1278856" y="1556792"/>
            <a:ext cx="7253584" cy="3971188"/>
          </a:xfrm>
          <a:prstGeom prst="rect">
            <a:avLst/>
          </a:prstGeom>
          <a:noFill/>
          <a:ln w="9525">
            <a:noFill/>
            <a:miter lim="800000"/>
            <a:headEnd/>
            <a:tailEnd/>
          </a:ln>
        </p:spPr>
      </p:pic>
      <p:sp>
        <p:nvSpPr>
          <p:cNvPr id="4" name="3 CuadroTexto"/>
          <p:cNvSpPr txBox="1"/>
          <p:nvPr/>
        </p:nvSpPr>
        <p:spPr>
          <a:xfrm>
            <a:off x="1187624" y="908720"/>
            <a:ext cx="7560840" cy="646331"/>
          </a:xfrm>
          <a:prstGeom prst="rect">
            <a:avLst/>
          </a:prstGeom>
          <a:noFill/>
        </p:spPr>
        <p:txBody>
          <a:bodyPr wrap="square" rtlCol="0">
            <a:spAutoFit/>
          </a:bodyPr>
          <a:lstStyle/>
          <a:p>
            <a:r>
              <a:rPr lang="es-ES" dirty="0" smtClean="0"/>
              <a:t>Observe la siguiente red alimentaria que existe en un ecosistema (la dirección de las flechas indica </a:t>
            </a:r>
            <a:r>
              <a:rPr lang="es-ES" b="1" dirty="0" smtClean="0"/>
              <a:t>sirve de alimento a)</a:t>
            </a:r>
            <a:endParaRPr lang="es-ES" dirty="0"/>
          </a:p>
        </p:txBody>
      </p:sp>
      <p:sp>
        <p:nvSpPr>
          <p:cNvPr id="5" name="4 CuadroTexto"/>
          <p:cNvSpPr txBox="1"/>
          <p:nvPr/>
        </p:nvSpPr>
        <p:spPr>
          <a:xfrm>
            <a:off x="1259632" y="5589240"/>
            <a:ext cx="7560840" cy="923330"/>
          </a:xfrm>
          <a:prstGeom prst="rect">
            <a:avLst/>
          </a:prstGeom>
          <a:noFill/>
        </p:spPr>
        <p:txBody>
          <a:bodyPr wrap="square" rtlCol="0">
            <a:spAutoFit/>
          </a:bodyPr>
          <a:lstStyle/>
          <a:p>
            <a:r>
              <a:rPr lang="es-ES" dirty="0" smtClean="0"/>
              <a:t>Teniendo en cuenta las relaciones establecidas en la anterior red alimentaria, ¿qué se espera que suceda con la población de sapos si todos los peces pequeños se extinguen? ¿Por qué?</a:t>
            </a:r>
            <a:endParaRPr lang="es-ES" dirty="0"/>
          </a:p>
        </p:txBody>
      </p:sp>
      <p:sp>
        <p:nvSpPr>
          <p:cNvPr id="6" name="5 Marcador de fecha"/>
          <p:cNvSpPr>
            <a:spLocks noGrp="1"/>
          </p:cNvSpPr>
          <p:nvPr>
            <p:ph type="dt" sz="half" idx="10"/>
          </p:nvPr>
        </p:nvSpPr>
        <p:spPr/>
        <p:txBody>
          <a:bodyPr/>
          <a:lstStyle/>
          <a:p>
            <a:fld id="{F24B637B-8CE5-4E07-8A95-1C06F316D4EB}" type="datetime1">
              <a:rPr lang="es-ES" smtClean="0"/>
              <a:pPr/>
              <a:t>25/05/2014</a:t>
            </a:fld>
            <a:endParaRPr lang="es-ES"/>
          </a:p>
        </p:txBody>
      </p:sp>
      <p:sp>
        <p:nvSpPr>
          <p:cNvPr id="7" name="6 Marcador de número de diapositiva"/>
          <p:cNvSpPr>
            <a:spLocks noGrp="1"/>
          </p:cNvSpPr>
          <p:nvPr>
            <p:ph type="sldNum" sz="quarter" idx="12"/>
          </p:nvPr>
        </p:nvSpPr>
        <p:spPr/>
        <p:txBody>
          <a:bodyPr/>
          <a:lstStyle/>
          <a:p>
            <a:fld id="{BE7B11F7-FEF2-44E6-BB32-13EC45425538}" type="slidenum">
              <a:rPr lang="es-ES" smtClean="0"/>
              <a:pPr/>
              <a:t>24</a:t>
            </a:fld>
            <a:endParaRPr lang="es-ES"/>
          </a:p>
        </p:txBody>
      </p:sp>
      <p:sp>
        <p:nvSpPr>
          <p:cNvPr id="8" name="7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15616" y="620688"/>
            <a:ext cx="7776864" cy="5632311"/>
          </a:xfrm>
          <a:prstGeom prst="rect">
            <a:avLst/>
          </a:prstGeom>
          <a:noFill/>
        </p:spPr>
        <p:txBody>
          <a:bodyPr wrap="square" rtlCol="0">
            <a:spAutoFit/>
          </a:bodyPr>
          <a:lstStyle/>
          <a:p>
            <a:pPr algn="just"/>
            <a:r>
              <a:rPr lang="es-ES" sz="2400" b="1" dirty="0" smtClean="0"/>
              <a:t>CONTESTE LAS PREGUNTAS </a:t>
            </a:r>
            <a:r>
              <a:rPr lang="es-ES" sz="2400" b="1" dirty="0" smtClean="0"/>
              <a:t>2 </a:t>
            </a:r>
            <a:r>
              <a:rPr lang="es-ES" sz="2400" b="1" dirty="0" smtClean="0"/>
              <a:t>Y </a:t>
            </a:r>
            <a:r>
              <a:rPr lang="es-ES" sz="2400" b="1" dirty="0" smtClean="0"/>
              <a:t>3 </a:t>
            </a:r>
            <a:r>
              <a:rPr lang="es-ES" sz="2400" b="1" dirty="0" smtClean="0"/>
              <a:t>CON LA SIGUIENTE  INFORMACIÓN</a:t>
            </a:r>
          </a:p>
          <a:p>
            <a:pPr algn="just"/>
            <a:r>
              <a:rPr lang="es-ES" sz="2400" b="1" dirty="0" smtClean="0"/>
              <a:t>¡Detengan a ese germen! </a:t>
            </a:r>
            <a:endParaRPr lang="es-ES" sz="2400" dirty="0" smtClean="0"/>
          </a:p>
          <a:p>
            <a:pPr algn="just"/>
            <a:r>
              <a:rPr lang="es-ES" sz="2400" i="1" dirty="0" smtClean="0"/>
              <a:t>Ya en el siglo XI, los médicos chinos manipulaban el sistema inmunitario. Al soplar polvo de costras de un enfermo de viruela en los orificios nasales de sus pacientes, a menudo podían provocar una enfermedad leve que evitaba un ataque más grave posterior. Hacia 1700, la gente se frotaba la piel con costras secas para protegerse de la enfermedad. Estas prácticas primitivas se introdujeron en Inglaterra y en las colonias americanas. En 1771 y 1772, durante una epidemia de viruela, un médico de Boston llamado </a:t>
            </a:r>
            <a:r>
              <a:rPr lang="es-ES" sz="2400" i="1" dirty="0" err="1" smtClean="0"/>
              <a:t>Zabdiel</a:t>
            </a:r>
            <a:r>
              <a:rPr lang="es-ES" sz="2400" i="1" dirty="0" smtClean="0"/>
              <a:t> </a:t>
            </a:r>
            <a:r>
              <a:rPr lang="es-ES" sz="2400" i="1" dirty="0" err="1" smtClean="0"/>
              <a:t>Boylston</a:t>
            </a:r>
            <a:r>
              <a:rPr lang="es-ES" sz="2400" i="1" dirty="0" smtClean="0"/>
              <a:t> puso a prueba una idea que tenía. Arañó la piel de su hijo de seis años y de otras 285 personas y frotó el pus de las costras de viruela en las heridas. Sobrevivieron todos sus pacientes a excepción de seis.</a:t>
            </a:r>
            <a:endParaRPr lang="es-ES" sz="2400" dirty="0"/>
          </a:p>
        </p:txBody>
      </p:sp>
      <p:sp>
        <p:nvSpPr>
          <p:cNvPr id="6" name="5 Marcador de fecha"/>
          <p:cNvSpPr>
            <a:spLocks noGrp="1"/>
          </p:cNvSpPr>
          <p:nvPr>
            <p:ph type="dt" sz="half" idx="10"/>
          </p:nvPr>
        </p:nvSpPr>
        <p:spPr/>
        <p:txBody>
          <a:bodyPr/>
          <a:lstStyle/>
          <a:p>
            <a:fld id="{730767C0-60BD-43C4-9421-54A0C1ACEDF8}" type="datetime1">
              <a:rPr lang="es-ES" smtClean="0"/>
              <a:pPr/>
              <a:t>25/05/2014</a:t>
            </a:fld>
            <a:endParaRPr lang="es-ES"/>
          </a:p>
        </p:txBody>
      </p:sp>
      <p:sp>
        <p:nvSpPr>
          <p:cNvPr id="7" name="6 Marcador de número de diapositiva"/>
          <p:cNvSpPr>
            <a:spLocks noGrp="1"/>
          </p:cNvSpPr>
          <p:nvPr>
            <p:ph type="sldNum" sz="quarter" idx="12"/>
          </p:nvPr>
        </p:nvSpPr>
        <p:spPr/>
        <p:txBody>
          <a:bodyPr/>
          <a:lstStyle/>
          <a:p>
            <a:fld id="{BE7B11F7-FEF2-44E6-BB32-13EC45425538}" type="slidenum">
              <a:rPr lang="es-ES" smtClean="0"/>
              <a:pPr/>
              <a:t>25</a:t>
            </a:fld>
            <a:endParaRPr lang="es-ES"/>
          </a:p>
        </p:txBody>
      </p:sp>
      <p:sp>
        <p:nvSpPr>
          <p:cNvPr id="8" name="7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47F080D-808D-4FB2-93CB-6798CAF6C635}" type="datetime1">
              <a:rPr lang="es-ES" smtClean="0"/>
              <a:pPr/>
              <a:t>25/05/2014</a:t>
            </a:fld>
            <a:endParaRPr lang="es-ES"/>
          </a:p>
        </p:txBody>
      </p:sp>
      <p:sp>
        <p:nvSpPr>
          <p:cNvPr id="4" name="3 Marcador de pie de página"/>
          <p:cNvSpPr>
            <a:spLocks noGrp="1"/>
          </p:cNvSpPr>
          <p:nvPr>
            <p:ph type="ftr" sz="quarter" idx="11"/>
          </p:nvPr>
        </p:nvSpPr>
        <p:spPr/>
        <p:txBody>
          <a:bodyPr/>
          <a:lstStyle/>
          <a:p>
            <a:r>
              <a:rPr lang="es-ES" smtClean="0"/>
              <a:t>EMILIO REYES PORRAS</a:t>
            </a:r>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26</a:t>
            </a:fld>
            <a:endParaRPr lang="es-ES"/>
          </a:p>
        </p:txBody>
      </p:sp>
      <p:sp>
        <p:nvSpPr>
          <p:cNvPr id="7" name="6 CuadroTexto"/>
          <p:cNvSpPr txBox="1"/>
          <p:nvPr/>
        </p:nvSpPr>
        <p:spPr>
          <a:xfrm>
            <a:off x="1331640" y="404664"/>
            <a:ext cx="7416824" cy="5632311"/>
          </a:xfrm>
          <a:prstGeom prst="rect">
            <a:avLst/>
          </a:prstGeom>
          <a:noFill/>
        </p:spPr>
        <p:txBody>
          <a:bodyPr wrap="square" rtlCol="0">
            <a:spAutoFit/>
          </a:bodyPr>
          <a:lstStyle/>
          <a:p>
            <a:r>
              <a:rPr lang="es-ES" sz="2000" b="1" dirty="0" smtClean="0"/>
              <a:t>PREGUNTA </a:t>
            </a:r>
            <a:r>
              <a:rPr lang="es-ES" sz="2000" b="1" dirty="0" smtClean="0"/>
              <a:t>2</a:t>
            </a:r>
            <a:endParaRPr lang="es-ES" sz="2000" b="1" dirty="0" smtClean="0"/>
          </a:p>
          <a:p>
            <a:r>
              <a:rPr lang="es-ES" sz="2000" dirty="0" smtClean="0"/>
              <a:t>¿Qué idea estaba tratando de poner a prueba </a:t>
            </a:r>
            <a:r>
              <a:rPr lang="es-ES" sz="2000" dirty="0" err="1" smtClean="0"/>
              <a:t>Zabdiel</a:t>
            </a:r>
            <a:r>
              <a:rPr lang="es-ES" sz="2000" dirty="0" smtClean="0"/>
              <a:t> </a:t>
            </a:r>
            <a:r>
              <a:rPr lang="es-ES" sz="2000" dirty="0" err="1" smtClean="0"/>
              <a:t>Boylston</a:t>
            </a:r>
            <a:r>
              <a:rPr lang="es-ES" sz="2000" dirty="0" smtClean="0"/>
              <a:t>?</a:t>
            </a:r>
          </a:p>
          <a:p>
            <a:r>
              <a:rPr lang="es-ES" sz="2000" dirty="0" smtClean="0"/>
              <a:t>_________________________________________________________________________________________________________________________________________________________</a:t>
            </a:r>
            <a:endParaRPr lang="es-ES" sz="2000" dirty="0" smtClean="0"/>
          </a:p>
          <a:p>
            <a:r>
              <a:rPr lang="es-ES" sz="2000" b="1" dirty="0" smtClean="0"/>
              <a:t>Clasificación de la pregunta</a:t>
            </a:r>
            <a:endParaRPr lang="es-ES" sz="2000" dirty="0" smtClean="0"/>
          </a:p>
          <a:p>
            <a:r>
              <a:rPr lang="es-ES" sz="2000" b="1" dirty="0" smtClean="0"/>
              <a:t>Competencia</a:t>
            </a:r>
            <a:r>
              <a:rPr lang="es-ES" sz="2000" dirty="0" smtClean="0"/>
              <a:t>: comprensión de la investigación científica</a:t>
            </a:r>
            <a:r>
              <a:rPr lang="es-ES" sz="2000" b="1" dirty="0" smtClean="0"/>
              <a:t> </a:t>
            </a:r>
            <a:br>
              <a:rPr lang="es-ES" sz="2000" b="1" dirty="0" smtClean="0"/>
            </a:br>
            <a:r>
              <a:rPr lang="es-ES" sz="2000" b="1" dirty="0" smtClean="0"/>
              <a:t>Conocimiento de la ciencia:</a:t>
            </a:r>
            <a:r>
              <a:rPr lang="es-ES" sz="2000" dirty="0" smtClean="0"/>
              <a:t> sistemas vivos</a:t>
            </a:r>
            <a:br>
              <a:rPr lang="es-ES" sz="2000" dirty="0" smtClean="0"/>
            </a:br>
            <a:r>
              <a:rPr lang="es-ES" sz="2000" b="1" dirty="0" smtClean="0"/>
              <a:t>Contexto: </a:t>
            </a:r>
            <a:r>
              <a:rPr lang="es-ES" sz="2000" dirty="0" smtClean="0"/>
              <a:t>ciencias de la vida y la salud</a:t>
            </a:r>
          </a:p>
          <a:p>
            <a:r>
              <a:rPr lang="es-ES" sz="2000" b="1" dirty="0" smtClean="0"/>
              <a:t>Calificación de la respuesta</a:t>
            </a:r>
            <a:endParaRPr lang="es-ES" sz="2000" dirty="0" smtClean="0"/>
          </a:p>
          <a:p>
            <a:r>
              <a:rPr lang="es-ES" sz="2000" dirty="0" smtClean="0">
                <a:solidFill>
                  <a:srgbClr val="FF0000"/>
                </a:solidFill>
              </a:rPr>
              <a:t>Crédito total</a:t>
            </a:r>
          </a:p>
          <a:p>
            <a:r>
              <a:rPr lang="es-ES" sz="2000" dirty="0" smtClean="0"/>
              <a:t>Respuestas adecuadas y pertinentes que hagan referencia tanto a:</a:t>
            </a:r>
          </a:p>
          <a:p>
            <a:pPr lvl="0"/>
            <a:r>
              <a:rPr lang="es-ES" sz="2000" dirty="0" smtClean="0"/>
              <a:t>La idea de que inocular a alguien con viruela le proporciona cierta inmunidad. </a:t>
            </a:r>
          </a:p>
          <a:p>
            <a:pPr lvl="0"/>
            <a:r>
              <a:rPr lang="es-ES" sz="2000" dirty="0" smtClean="0"/>
              <a:t>La idea de que al arañar la piel la viruela pasa al flujo sanguíneo.</a:t>
            </a:r>
          </a:p>
          <a:p>
            <a:r>
              <a:rPr lang="es-ES" sz="2000" dirty="0" smtClean="0">
                <a:solidFill>
                  <a:srgbClr val="FF0000"/>
                </a:solidFill>
              </a:rPr>
              <a:t>Crédito parcial</a:t>
            </a:r>
          </a:p>
          <a:p>
            <a:r>
              <a:rPr lang="es-ES" sz="2000" dirty="0" smtClean="0"/>
              <a:t>Respuestas que hacen referencia a una sola de las dos ideas anteriores.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47F080D-808D-4FB2-93CB-6798CAF6C635}" type="datetime1">
              <a:rPr lang="es-ES" smtClean="0"/>
              <a:pPr/>
              <a:t>25/05/2014</a:t>
            </a:fld>
            <a:endParaRPr lang="es-ES"/>
          </a:p>
        </p:txBody>
      </p:sp>
      <p:sp>
        <p:nvSpPr>
          <p:cNvPr id="4" name="3 Marcador de pie de página"/>
          <p:cNvSpPr>
            <a:spLocks noGrp="1"/>
          </p:cNvSpPr>
          <p:nvPr>
            <p:ph type="ftr" sz="quarter" idx="11"/>
          </p:nvPr>
        </p:nvSpPr>
        <p:spPr/>
        <p:txBody>
          <a:bodyPr/>
          <a:lstStyle/>
          <a:p>
            <a:r>
              <a:rPr lang="es-ES" smtClean="0"/>
              <a:t>EMILIO REYES PORRAS</a:t>
            </a:r>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27</a:t>
            </a:fld>
            <a:endParaRPr lang="es-ES"/>
          </a:p>
        </p:txBody>
      </p:sp>
      <p:sp>
        <p:nvSpPr>
          <p:cNvPr id="11" name="10 CuadroTexto"/>
          <p:cNvSpPr txBox="1"/>
          <p:nvPr/>
        </p:nvSpPr>
        <p:spPr>
          <a:xfrm>
            <a:off x="1331640" y="764704"/>
            <a:ext cx="7416824" cy="5355312"/>
          </a:xfrm>
          <a:prstGeom prst="rect">
            <a:avLst/>
          </a:prstGeom>
          <a:noFill/>
        </p:spPr>
        <p:txBody>
          <a:bodyPr wrap="square" rtlCol="0">
            <a:spAutoFit/>
          </a:bodyPr>
          <a:lstStyle/>
          <a:p>
            <a:r>
              <a:rPr lang="es-ES" b="1" dirty="0" smtClean="0"/>
              <a:t>PREGUNTA </a:t>
            </a:r>
            <a:r>
              <a:rPr lang="es-ES" b="1" dirty="0" smtClean="0"/>
              <a:t>3</a:t>
            </a:r>
            <a:endParaRPr lang="es-ES" b="1" dirty="0" smtClean="0"/>
          </a:p>
          <a:p>
            <a:r>
              <a:rPr lang="es-ES" dirty="0" smtClean="0"/>
              <a:t>Enumera otras dos informaciones que necesitarías para determinar el grado de éxito del método de </a:t>
            </a:r>
            <a:r>
              <a:rPr lang="es-ES" dirty="0" err="1" smtClean="0"/>
              <a:t>Boylston</a:t>
            </a:r>
            <a:r>
              <a:rPr lang="es-ES" dirty="0" smtClean="0"/>
              <a:t>.</a:t>
            </a:r>
          </a:p>
          <a:p>
            <a:r>
              <a:rPr lang="es-ES" dirty="0" smtClean="0"/>
              <a:t>__________________________________________________________________________________________________________________ </a:t>
            </a:r>
          </a:p>
          <a:p>
            <a:r>
              <a:rPr lang="es-ES" b="1" dirty="0" smtClean="0"/>
              <a:t>Clasificación de la pregunta</a:t>
            </a:r>
            <a:endParaRPr lang="es-ES" dirty="0" smtClean="0"/>
          </a:p>
          <a:p>
            <a:r>
              <a:rPr lang="es-ES" b="1" dirty="0" smtClean="0"/>
              <a:t>Competencia:</a:t>
            </a:r>
            <a:r>
              <a:rPr lang="es-ES" dirty="0" smtClean="0"/>
              <a:t> comprensión de la investigación científica </a:t>
            </a:r>
            <a:br>
              <a:rPr lang="es-ES" dirty="0" smtClean="0"/>
            </a:br>
            <a:r>
              <a:rPr lang="es-ES" b="1" dirty="0" smtClean="0"/>
              <a:t>Conocimiento de la ciencia:</a:t>
            </a:r>
            <a:r>
              <a:rPr lang="es-ES" dirty="0" smtClean="0"/>
              <a:t> sistemas vivos</a:t>
            </a:r>
            <a:br>
              <a:rPr lang="es-ES" dirty="0" smtClean="0"/>
            </a:br>
            <a:r>
              <a:rPr lang="es-ES" b="1" dirty="0" smtClean="0"/>
              <a:t>Contexto:</a:t>
            </a:r>
            <a:r>
              <a:rPr lang="es-ES" dirty="0" smtClean="0"/>
              <a:t> ciencias de la vida y la salud</a:t>
            </a:r>
          </a:p>
          <a:p>
            <a:r>
              <a:rPr lang="es-ES" dirty="0" smtClean="0"/>
              <a:t> </a:t>
            </a:r>
          </a:p>
          <a:p>
            <a:r>
              <a:rPr lang="es-ES" b="1" dirty="0" smtClean="0"/>
              <a:t>Calificación de la respuesta</a:t>
            </a:r>
            <a:endParaRPr lang="es-ES" dirty="0" smtClean="0"/>
          </a:p>
          <a:p>
            <a:r>
              <a:rPr lang="es-ES" dirty="0" smtClean="0">
                <a:solidFill>
                  <a:srgbClr val="FF0000"/>
                </a:solidFill>
              </a:rPr>
              <a:t>Crédito total</a:t>
            </a:r>
          </a:p>
          <a:p>
            <a:r>
              <a:rPr lang="es-ES" dirty="0" smtClean="0"/>
              <a:t>Respuestas adecuadas y pertinentes que incluyen las DOS informaciones siguientes:</a:t>
            </a:r>
          </a:p>
          <a:p>
            <a:pPr lvl="0"/>
            <a:r>
              <a:rPr lang="es-ES" dirty="0" smtClean="0"/>
              <a:t>El índice de supervivencia sin el tratamiento de </a:t>
            </a:r>
            <a:r>
              <a:rPr lang="es-ES" dirty="0" err="1" smtClean="0"/>
              <a:t>Boylston</a:t>
            </a:r>
            <a:r>
              <a:rPr lang="es-ES" dirty="0" smtClean="0"/>
              <a:t>; y</a:t>
            </a:r>
          </a:p>
          <a:p>
            <a:pPr lvl="0"/>
            <a:r>
              <a:rPr lang="es-ES" dirty="0" smtClean="0"/>
              <a:t>Si los pacientes estuvieron expuestos a la viruela al margen del tratamiento.</a:t>
            </a:r>
          </a:p>
          <a:p>
            <a:r>
              <a:rPr lang="es-ES" dirty="0" smtClean="0">
                <a:solidFill>
                  <a:srgbClr val="FF0000"/>
                </a:solidFill>
              </a:rPr>
              <a:t>Crédito parcial</a:t>
            </a:r>
          </a:p>
          <a:p>
            <a:r>
              <a:rPr lang="es-ES" dirty="0" smtClean="0"/>
              <a:t>Respuestas adecuadas que indican solo una de las dos ideas anteriores.</a:t>
            </a:r>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115616" y="1196752"/>
            <a:ext cx="7498080" cy="4800600"/>
          </a:xfrm>
        </p:spPr>
        <p:txBody>
          <a:bodyPr>
            <a:normAutofit fontScale="92500" lnSpcReduction="20000"/>
          </a:bodyPr>
          <a:lstStyle/>
          <a:p>
            <a:pPr algn="just">
              <a:buNone/>
            </a:pPr>
            <a:r>
              <a:rPr lang="es-ES" sz="2000" b="1" dirty="0" smtClean="0"/>
              <a:t>Conteste las preguntas </a:t>
            </a:r>
            <a:r>
              <a:rPr lang="es-ES" sz="2000" b="1" dirty="0" smtClean="0"/>
              <a:t>4, 5 </a:t>
            </a:r>
            <a:r>
              <a:rPr lang="es-ES" sz="2000" b="1" dirty="0" smtClean="0"/>
              <a:t>y </a:t>
            </a:r>
            <a:r>
              <a:rPr lang="es-ES" sz="2000" b="1" dirty="0" smtClean="0"/>
              <a:t>6 </a:t>
            </a:r>
            <a:r>
              <a:rPr lang="es-ES" sz="2000" b="1" dirty="0" smtClean="0"/>
              <a:t>con la siguiente información</a:t>
            </a:r>
          </a:p>
          <a:p>
            <a:pPr algn="just">
              <a:buNone/>
            </a:pPr>
            <a:r>
              <a:rPr lang="es-ES" sz="2000" i="1" dirty="0" smtClean="0">
                <a:solidFill>
                  <a:srgbClr val="FF0000"/>
                </a:solidFill>
              </a:rPr>
              <a:t>Maíz</a:t>
            </a:r>
            <a:endParaRPr lang="es-ES" sz="2000" i="1" dirty="0" smtClean="0">
              <a:solidFill>
                <a:srgbClr val="FF0000"/>
              </a:solidFill>
            </a:endParaRPr>
          </a:p>
          <a:p>
            <a:pPr algn="just">
              <a:buNone/>
            </a:pPr>
            <a:r>
              <a:rPr lang="es-ES" sz="2000" i="1" dirty="0" smtClean="0"/>
              <a:t>… </a:t>
            </a:r>
            <a:r>
              <a:rPr lang="es-ES" sz="2000" i="1" dirty="0" err="1" smtClean="0"/>
              <a:t>Ferwerda</a:t>
            </a:r>
            <a:r>
              <a:rPr lang="es-ES" sz="2000" i="1" dirty="0" smtClean="0"/>
              <a:t> señala que el maíz que se utiliza como pienso para el ganado es, en realidad, un tipo de </a:t>
            </a:r>
            <a:r>
              <a:rPr lang="es-ES" sz="2600" i="1" dirty="0" smtClean="0"/>
              <a:t>combustible</a:t>
            </a:r>
            <a:r>
              <a:rPr lang="es-ES" sz="2000" i="1" dirty="0" smtClean="0"/>
              <a:t>. Las vacas comen maíz para conseguir energía. Pero según explica </a:t>
            </a:r>
            <a:r>
              <a:rPr lang="es-ES" sz="2000" i="1" dirty="0" err="1" smtClean="0"/>
              <a:t>Ferwerda</a:t>
            </a:r>
            <a:r>
              <a:rPr lang="es-ES" sz="2000" i="1" dirty="0" smtClean="0"/>
              <a:t>, la venta del maíz como combustible, en lugar de cómo pienso podría ser mucho más rentable para los granjeros. </a:t>
            </a:r>
            <a:r>
              <a:rPr lang="es-ES" sz="2000" i="1" dirty="0" err="1" smtClean="0"/>
              <a:t>Ferwerda</a:t>
            </a:r>
            <a:r>
              <a:rPr lang="es-ES" sz="2000" i="1" dirty="0" smtClean="0"/>
              <a:t> sabe que el medio ambiente recibe cada vez más atención y que la legislación estatal para proteger el medio ambiente cada vez es más compleja. Lo que </a:t>
            </a:r>
            <a:r>
              <a:rPr lang="es-ES" sz="2000" i="1" dirty="0" err="1" smtClean="0"/>
              <a:t>Ferwerda</a:t>
            </a:r>
            <a:r>
              <a:rPr lang="es-ES" sz="2000" i="1" dirty="0" smtClean="0"/>
              <a:t> no acaba de entender es la cantidad de atención que se está dedicando al dióxido de carbono. Se le considera la causa del efecto invernadero. También se dice que el efecto invernadero es la causa principal del aumento de la temperatura media de la atmósfera de la Tierra. Sin embargo, desde el punto de vista de </a:t>
            </a:r>
            <a:r>
              <a:rPr lang="es-ES" sz="2000" i="1" dirty="0" err="1" smtClean="0"/>
              <a:t>Ferwerda</a:t>
            </a:r>
            <a:r>
              <a:rPr lang="es-ES" sz="2000" i="1" dirty="0" smtClean="0"/>
              <a:t> no hay nada malo en el dióxido de carbono. Al contrario, él aduce que las plantas y los árboles lo absorben y lo convierten en oxígeno para los seres humanos.  Él afirma: “Ésta es un área agrícola y los agricultores cultivan maíz. Tiene una etapa larga de crecimiento, absorbe mucho dióxido de carbono y emite mucho oxígeno. Hay muchos científicos que dicen que el dióxido de carbono no es la causa principal del efecto invernadero”.</a:t>
            </a:r>
            <a:endParaRPr lang="es-ES" sz="2000" dirty="0" smtClean="0"/>
          </a:p>
          <a:p>
            <a:pPr algn="just">
              <a:buNone/>
            </a:pPr>
            <a:endParaRPr lang="es-ES" sz="2000" dirty="0"/>
          </a:p>
        </p:txBody>
      </p:sp>
      <p:sp>
        <p:nvSpPr>
          <p:cNvPr id="2" name="1 Marcador de fecha"/>
          <p:cNvSpPr>
            <a:spLocks noGrp="1"/>
          </p:cNvSpPr>
          <p:nvPr>
            <p:ph type="dt" sz="half" idx="10"/>
          </p:nvPr>
        </p:nvSpPr>
        <p:spPr/>
        <p:txBody>
          <a:bodyPr/>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p>
            <a:fld id="{BE7B11F7-FEF2-44E6-BB32-13EC45425538}" type="slidenum">
              <a:rPr lang="es-ES" smtClean="0"/>
              <a:pPr/>
              <a:t>28</a:t>
            </a:fld>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19A06F64-9FC8-4169-96D0-D7981F0AEB41}" type="datetime1">
              <a:rPr lang="es-ES" smtClean="0"/>
              <a:pPr/>
              <a:t>25/05/2014</a:t>
            </a:fld>
            <a:endParaRPr lang="es-ES"/>
          </a:p>
        </p:txBody>
      </p:sp>
      <p:sp>
        <p:nvSpPr>
          <p:cNvPr id="5" name="4 Marcador de pie de página"/>
          <p:cNvSpPr>
            <a:spLocks noGrp="1"/>
          </p:cNvSpPr>
          <p:nvPr>
            <p:ph type="ftr" sz="quarter" idx="11"/>
          </p:nvPr>
        </p:nvSpPr>
        <p:spPr/>
        <p:txBody>
          <a:bodyPr/>
          <a:lstStyle/>
          <a:p>
            <a:r>
              <a:rPr lang="es-ES" smtClean="0"/>
              <a:t>EMILIO REYES PORRAS</a:t>
            </a:r>
            <a:endParaRPr lang="es-ES"/>
          </a:p>
        </p:txBody>
      </p:sp>
      <p:sp>
        <p:nvSpPr>
          <p:cNvPr id="6" name="5 Marcador de número de diapositiva"/>
          <p:cNvSpPr>
            <a:spLocks noGrp="1"/>
          </p:cNvSpPr>
          <p:nvPr>
            <p:ph type="sldNum" sz="quarter" idx="12"/>
          </p:nvPr>
        </p:nvSpPr>
        <p:spPr/>
        <p:txBody>
          <a:bodyPr/>
          <a:lstStyle/>
          <a:p>
            <a:fld id="{BE7B11F7-FEF2-44E6-BB32-13EC45425538}" type="slidenum">
              <a:rPr lang="es-ES" smtClean="0"/>
              <a:pPr/>
              <a:t>29</a:t>
            </a:fld>
            <a:endParaRPr lang="es-ES"/>
          </a:p>
        </p:txBody>
      </p:sp>
      <p:sp>
        <p:nvSpPr>
          <p:cNvPr id="7" name="6 CuadroTexto"/>
          <p:cNvSpPr txBox="1"/>
          <p:nvPr/>
        </p:nvSpPr>
        <p:spPr>
          <a:xfrm>
            <a:off x="1259632" y="404664"/>
            <a:ext cx="7488832" cy="2308324"/>
          </a:xfrm>
          <a:prstGeom prst="rect">
            <a:avLst/>
          </a:prstGeom>
          <a:noFill/>
        </p:spPr>
        <p:txBody>
          <a:bodyPr wrap="square" rtlCol="0">
            <a:spAutoFit/>
          </a:bodyPr>
          <a:lstStyle/>
          <a:p>
            <a:r>
              <a:rPr lang="es-ES" b="1" dirty="0" smtClean="0"/>
              <a:t>PREGUNTA </a:t>
            </a:r>
            <a:r>
              <a:rPr lang="es-ES" b="1" dirty="0" smtClean="0"/>
              <a:t>4</a:t>
            </a:r>
            <a:endParaRPr lang="es-ES" b="1" dirty="0" smtClean="0"/>
          </a:p>
          <a:p>
            <a:r>
              <a:rPr lang="es-ES" dirty="0" err="1" smtClean="0"/>
              <a:t>Ferwerda</a:t>
            </a:r>
            <a:r>
              <a:rPr lang="es-ES" dirty="0" smtClean="0"/>
              <a:t> compara el uso del maíz como combustible con el maíz que se usa como alimento. La primera columna de la tabla siguiente contiene una lista de fenómenos que pueden producirse cuando se quema maíz como combustible.</a:t>
            </a:r>
          </a:p>
          <a:p>
            <a:r>
              <a:rPr lang="es-ES" dirty="0" smtClean="0"/>
              <a:t>¿Se producen también esos fenómenos cuando el maíz actúa como combustible en el cuerpo de un animal?</a:t>
            </a:r>
          </a:p>
          <a:p>
            <a:r>
              <a:rPr lang="es-ES" dirty="0" smtClean="0"/>
              <a:t>Encierra en un círculo Sí o No para cada una de las líneas de la tabla, según corresponda.</a:t>
            </a:r>
          </a:p>
        </p:txBody>
      </p:sp>
      <p:graphicFrame>
        <p:nvGraphicFramePr>
          <p:cNvPr id="8" name="7 Tabla"/>
          <p:cNvGraphicFramePr>
            <a:graphicFrameLocks noGrp="1"/>
          </p:cNvGraphicFramePr>
          <p:nvPr/>
        </p:nvGraphicFramePr>
        <p:xfrm>
          <a:off x="1403648" y="2929842"/>
          <a:ext cx="7152456" cy="2353066"/>
        </p:xfrm>
        <a:graphic>
          <a:graphicData uri="http://schemas.openxmlformats.org/drawingml/2006/table">
            <a:tbl>
              <a:tblPr>
                <a:tableStyleId>{5DA37D80-6434-44D0-A028-1B22A696006F}</a:tableStyleId>
              </a:tblPr>
              <a:tblGrid>
                <a:gridCol w="2883759"/>
                <a:gridCol w="2206142"/>
                <a:gridCol w="2062555"/>
              </a:tblGrid>
              <a:tr h="775729">
                <a:tc>
                  <a:txBody>
                    <a:bodyPr/>
                    <a:lstStyle/>
                    <a:p>
                      <a:pPr algn="ctr">
                        <a:lnSpc>
                          <a:spcPct val="115000"/>
                        </a:lnSpc>
                        <a:spcAft>
                          <a:spcPts val="0"/>
                        </a:spcAft>
                      </a:pPr>
                      <a:r>
                        <a:rPr lang="es-ES" sz="1800" dirty="0"/>
                        <a:t>Cuando se quema maíz</a:t>
                      </a:r>
                      <a:endParaRPr lang="es-ES" sz="1800" dirty="0">
                        <a:solidFill>
                          <a:srgbClr val="76923C"/>
                        </a:solidFill>
                        <a:latin typeface="Tahoma"/>
                        <a:ea typeface="Calibri"/>
                        <a:cs typeface="Times New Roman"/>
                      </a:endParaRPr>
                    </a:p>
                  </a:txBody>
                  <a:tcPr marL="65108" marR="65108" marT="0" marB="0" anchor="ctr"/>
                </a:tc>
                <a:tc gridSpan="2">
                  <a:txBody>
                    <a:bodyPr/>
                    <a:lstStyle/>
                    <a:p>
                      <a:pPr algn="ctr">
                        <a:lnSpc>
                          <a:spcPct val="115000"/>
                        </a:lnSpc>
                        <a:spcAft>
                          <a:spcPts val="0"/>
                        </a:spcAft>
                      </a:pPr>
                      <a:r>
                        <a:rPr lang="es-ES" sz="1800"/>
                        <a:t>¿Tiene también esto lugar cuando el maíz actúa como combustible en el cuerpo de un animal?</a:t>
                      </a:r>
                      <a:endParaRPr lang="es-ES" sz="1800">
                        <a:solidFill>
                          <a:srgbClr val="76923C"/>
                        </a:solidFill>
                        <a:latin typeface="Tahoma"/>
                        <a:ea typeface="Calibri"/>
                        <a:cs typeface="Times New Roman"/>
                      </a:endParaRPr>
                    </a:p>
                  </a:txBody>
                  <a:tcPr marL="65108" marR="65108" marT="0" marB="0" anchor="ctr"/>
                </a:tc>
                <a:tc hMerge="1">
                  <a:txBody>
                    <a:bodyPr/>
                    <a:lstStyle/>
                    <a:p>
                      <a:endParaRPr lang="es-ES"/>
                    </a:p>
                  </a:txBody>
                  <a:tcPr/>
                </a:tc>
              </a:tr>
              <a:tr h="387863">
                <a:tc>
                  <a:txBody>
                    <a:bodyPr/>
                    <a:lstStyle/>
                    <a:p>
                      <a:pPr>
                        <a:lnSpc>
                          <a:spcPct val="115000"/>
                        </a:lnSpc>
                        <a:spcAft>
                          <a:spcPts val="0"/>
                        </a:spcAft>
                      </a:pPr>
                      <a:r>
                        <a:rPr lang="es-ES" sz="1800" dirty="0"/>
                        <a:t>Se consume oxígeno</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dirty="0"/>
                        <a:t>SI</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a:t>NO</a:t>
                      </a:r>
                      <a:endParaRPr lang="es-ES" sz="1800">
                        <a:solidFill>
                          <a:srgbClr val="76923C"/>
                        </a:solidFill>
                        <a:latin typeface="Tahoma"/>
                        <a:ea typeface="Calibri"/>
                        <a:cs typeface="Times New Roman"/>
                      </a:endParaRPr>
                    </a:p>
                  </a:txBody>
                  <a:tcPr marL="65108" marR="65108" marT="0" marB="0" anchor="ctr"/>
                </a:tc>
              </a:tr>
              <a:tr h="387863">
                <a:tc>
                  <a:txBody>
                    <a:bodyPr/>
                    <a:lstStyle/>
                    <a:p>
                      <a:pPr>
                        <a:lnSpc>
                          <a:spcPct val="115000"/>
                        </a:lnSpc>
                        <a:spcAft>
                          <a:spcPts val="0"/>
                        </a:spcAft>
                      </a:pPr>
                      <a:r>
                        <a:rPr lang="es-ES" sz="1800" dirty="0"/>
                        <a:t>Se produce dióxido de carbono</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dirty="0"/>
                        <a:t>SI</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dirty="0"/>
                        <a:t>NO</a:t>
                      </a:r>
                      <a:endParaRPr lang="es-ES" sz="1800" dirty="0">
                        <a:solidFill>
                          <a:srgbClr val="76923C"/>
                        </a:solidFill>
                        <a:latin typeface="Tahoma"/>
                        <a:ea typeface="Calibri"/>
                        <a:cs typeface="Times New Roman"/>
                      </a:endParaRPr>
                    </a:p>
                  </a:txBody>
                  <a:tcPr marL="65108" marR="65108" marT="0" marB="0" anchor="ctr"/>
                </a:tc>
              </a:tr>
              <a:tr h="387863">
                <a:tc>
                  <a:txBody>
                    <a:bodyPr/>
                    <a:lstStyle/>
                    <a:p>
                      <a:pPr>
                        <a:lnSpc>
                          <a:spcPct val="115000"/>
                        </a:lnSpc>
                        <a:spcAft>
                          <a:spcPts val="0"/>
                        </a:spcAft>
                      </a:pPr>
                      <a:r>
                        <a:rPr lang="es-ES" sz="1800" dirty="0"/>
                        <a:t>Se produce energía</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dirty="0"/>
                        <a:t>SI</a:t>
                      </a:r>
                      <a:endParaRPr lang="es-ES" sz="1800" dirty="0">
                        <a:solidFill>
                          <a:srgbClr val="76923C"/>
                        </a:solidFill>
                        <a:latin typeface="Tahoma"/>
                        <a:ea typeface="Calibri"/>
                        <a:cs typeface="Times New Roman"/>
                      </a:endParaRPr>
                    </a:p>
                  </a:txBody>
                  <a:tcPr marL="65108" marR="65108" marT="0" marB="0" anchor="ctr"/>
                </a:tc>
                <a:tc>
                  <a:txBody>
                    <a:bodyPr/>
                    <a:lstStyle/>
                    <a:p>
                      <a:pPr algn="ctr">
                        <a:lnSpc>
                          <a:spcPct val="115000"/>
                        </a:lnSpc>
                        <a:spcAft>
                          <a:spcPts val="0"/>
                        </a:spcAft>
                      </a:pPr>
                      <a:r>
                        <a:rPr lang="es-ES" sz="1800" dirty="0"/>
                        <a:t>NO</a:t>
                      </a:r>
                      <a:endParaRPr lang="es-ES" sz="1800" dirty="0">
                        <a:solidFill>
                          <a:srgbClr val="76923C"/>
                        </a:solidFill>
                        <a:latin typeface="Tahoma"/>
                        <a:ea typeface="Calibri"/>
                        <a:cs typeface="Times New Roman"/>
                      </a:endParaRPr>
                    </a:p>
                  </a:txBody>
                  <a:tcPr marL="65108" marR="65108"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68896" y="476672"/>
            <a:ext cx="6027440" cy="652934"/>
          </a:xfrm>
        </p:spPr>
        <p:txBody>
          <a:bodyPr>
            <a:normAutofit fontScale="90000"/>
          </a:bodyPr>
          <a:lstStyle/>
          <a:p>
            <a:pPr lvl="0" algn="ctr"/>
            <a:r>
              <a:rPr lang="es-ES" b="1" dirty="0" smtClean="0"/>
              <a:t>Alinear el examen</a:t>
            </a:r>
            <a:endParaRPr lang="es-ES" dirty="0"/>
          </a:p>
        </p:txBody>
      </p:sp>
      <p:sp>
        <p:nvSpPr>
          <p:cNvPr id="3" name="2 Marcador de contenido"/>
          <p:cNvSpPr>
            <a:spLocks noGrp="1"/>
          </p:cNvSpPr>
          <p:nvPr>
            <p:ph idx="1"/>
          </p:nvPr>
        </p:nvSpPr>
        <p:spPr>
          <a:xfrm>
            <a:off x="1115616" y="1600200"/>
            <a:ext cx="7128792" cy="3412976"/>
          </a:xfrm>
        </p:spPr>
        <p:txBody>
          <a:bodyPr>
            <a:normAutofit fontScale="92500" lnSpcReduction="10000"/>
          </a:bodyPr>
          <a:lstStyle/>
          <a:p>
            <a:r>
              <a:rPr lang="es-ES" dirty="0" smtClean="0"/>
              <a:t>Por </a:t>
            </a:r>
            <a:r>
              <a:rPr lang="es-ES" i="1" dirty="0" smtClean="0"/>
              <a:t>“alinear”</a:t>
            </a:r>
            <a:r>
              <a:rPr lang="es-ES" dirty="0" smtClean="0"/>
              <a:t> el examen se entiende, en pocas palabras, modificar su estructura de manera que los resultados que arroje sean </a:t>
            </a:r>
            <a:r>
              <a:rPr lang="es-ES" i="1" dirty="0" smtClean="0"/>
              <a:t>directamente </a:t>
            </a:r>
            <a:r>
              <a:rPr lang="es-ES" dirty="0" smtClean="0"/>
              <a:t>comparables con los de los otros exámenes del SNEE (Sistema Nacional de Evaluación Estandarizada de la Educación): SABER 3°, SABER 5°, SABER 9° y SABER PRO. </a:t>
            </a:r>
          </a:p>
          <a:p>
            <a:endParaRPr lang="es-ES" dirty="0"/>
          </a:p>
        </p:txBody>
      </p:sp>
      <p:sp>
        <p:nvSpPr>
          <p:cNvPr id="4" name="3 Marcador de fecha"/>
          <p:cNvSpPr>
            <a:spLocks noGrp="1"/>
          </p:cNvSpPr>
          <p:nvPr>
            <p:ph type="dt" sz="half" idx="10"/>
          </p:nvPr>
        </p:nvSpPr>
        <p:spPr/>
        <p:txBody>
          <a:bodyPr/>
          <a:lstStyle/>
          <a:p>
            <a:fld id="{0B58F065-A23A-4A7D-99F7-25B488696CAC}"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3</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p>
            <a:fld id="{BE7B11F7-FEF2-44E6-BB32-13EC45425538}" type="slidenum">
              <a:rPr lang="es-ES" smtClean="0"/>
              <a:pPr/>
              <a:t>30</a:t>
            </a:fld>
            <a:endParaRPr lang="es-ES"/>
          </a:p>
        </p:txBody>
      </p:sp>
      <p:sp>
        <p:nvSpPr>
          <p:cNvPr id="5" name="4 CuadroTexto"/>
          <p:cNvSpPr txBox="1"/>
          <p:nvPr/>
        </p:nvSpPr>
        <p:spPr>
          <a:xfrm>
            <a:off x="1403648" y="1740872"/>
            <a:ext cx="6984776" cy="3785652"/>
          </a:xfrm>
          <a:prstGeom prst="rect">
            <a:avLst/>
          </a:prstGeom>
          <a:noFill/>
        </p:spPr>
        <p:txBody>
          <a:bodyPr wrap="square" rtlCol="0">
            <a:spAutoFit/>
          </a:bodyPr>
          <a:lstStyle/>
          <a:p>
            <a:r>
              <a:rPr lang="es-ES" sz="2000" b="1" dirty="0" smtClean="0"/>
              <a:t>Clasificación de la pregunta</a:t>
            </a:r>
            <a:endParaRPr lang="es-ES" sz="2000" dirty="0" smtClean="0"/>
          </a:p>
          <a:p>
            <a:r>
              <a:rPr lang="es-ES" sz="2000" b="1" dirty="0" smtClean="0"/>
              <a:t>Competencia:</a:t>
            </a:r>
            <a:r>
              <a:rPr lang="es-ES" sz="2000" dirty="0" smtClean="0"/>
              <a:t> descripción, explicación y predicción de los fenómenos científicos </a:t>
            </a:r>
            <a:br>
              <a:rPr lang="es-ES" sz="2000" dirty="0" smtClean="0"/>
            </a:br>
            <a:r>
              <a:rPr lang="es-ES" sz="2000" b="1" dirty="0" smtClean="0"/>
              <a:t>Conocimiento de la ciencia:</a:t>
            </a:r>
            <a:r>
              <a:rPr lang="es-ES" sz="2000" dirty="0" smtClean="0"/>
              <a:t> cambios químicos y físicos </a:t>
            </a:r>
            <a:r>
              <a:rPr lang="es-ES" sz="2000" b="1" dirty="0" smtClean="0"/>
              <a:t/>
            </a:r>
            <a:br>
              <a:rPr lang="es-ES" sz="2000" b="1" dirty="0" smtClean="0"/>
            </a:br>
            <a:r>
              <a:rPr lang="es-ES" sz="2000" b="1" dirty="0" smtClean="0"/>
              <a:t>Contexto:</a:t>
            </a:r>
            <a:r>
              <a:rPr lang="es-ES" sz="2000" dirty="0" smtClean="0"/>
              <a:t> ciencias de la vida y la salud</a:t>
            </a:r>
          </a:p>
          <a:p>
            <a:r>
              <a:rPr lang="es-ES" sz="2000" dirty="0" smtClean="0"/>
              <a:t> </a:t>
            </a:r>
          </a:p>
          <a:p>
            <a:r>
              <a:rPr lang="es-ES" sz="2000" b="1" dirty="0" smtClean="0"/>
              <a:t>Calificación de la respuesta</a:t>
            </a:r>
            <a:endParaRPr lang="es-ES" sz="2000" dirty="0" smtClean="0"/>
          </a:p>
          <a:p>
            <a:r>
              <a:rPr lang="es-ES" sz="2000" dirty="0" smtClean="0">
                <a:solidFill>
                  <a:srgbClr val="FF0000"/>
                </a:solidFill>
              </a:rPr>
              <a:t>Crédito total</a:t>
            </a:r>
          </a:p>
          <a:p>
            <a:r>
              <a:rPr lang="es-ES" sz="2000" dirty="0" smtClean="0"/>
              <a:t>Respuesta adecuada y pertinente: Sí, Sí, Sí, en este orden. (Todas las partes deben haber sido contestadas correctamente, dado que cualquier error indicaría algún fallo de comprensión del proceso de transformación de alimentos en el cuerpo de un animal.)</a:t>
            </a:r>
            <a:endParaRPr lang="es-E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p>
            <a:fld id="{BE7B11F7-FEF2-44E6-BB32-13EC45425538}" type="slidenum">
              <a:rPr lang="es-ES" smtClean="0"/>
              <a:pPr/>
              <a:t>31</a:t>
            </a:fld>
            <a:endParaRPr lang="es-ES"/>
          </a:p>
        </p:txBody>
      </p:sp>
      <p:sp>
        <p:nvSpPr>
          <p:cNvPr id="5" name="4 CuadroTexto"/>
          <p:cNvSpPr txBox="1"/>
          <p:nvPr/>
        </p:nvSpPr>
        <p:spPr>
          <a:xfrm>
            <a:off x="1259632" y="476672"/>
            <a:ext cx="7488832" cy="1754326"/>
          </a:xfrm>
          <a:prstGeom prst="rect">
            <a:avLst/>
          </a:prstGeom>
          <a:noFill/>
        </p:spPr>
        <p:txBody>
          <a:bodyPr wrap="square" rtlCol="0">
            <a:spAutoFit/>
          </a:bodyPr>
          <a:lstStyle/>
          <a:p>
            <a:r>
              <a:rPr lang="es-ES" b="1" dirty="0" smtClean="0"/>
              <a:t>Pregunta </a:t>
            </a:r>
            <a:r>
              <a:rPr lang="es-ES" b="1" dirty="0" smtClean="0"/>
              <a:t>5</a:t>
            </a:r>
            <a:r>
              <a:rPr lang="es-ES" b="1" dirty="0" smtClean="0"/>
              <a:t> </a:t>
            </a:r>
            <a:endParaRPr lang="es-ES" dirty="0" smtClean="0"/>
          </a:p>
          <a:p>
            <a:r>
              <a:rPr lang="es-ES" dirty="0" smtClean="0"/>
              <a:t>En el artículo se describe la transformación del dióxido de carbono: “…las plantas y los árboles lo absorben y lo convierten en oxígeno…”.</a:t>
            </a:r>
          </a:p>
          <a:p>
            <a:r>
              <a:rPr lang="es-ES" dirty="0" smtClean="0"/>
              <a:t>Hay más sustancias que participan en esta transformación aparte del dióxido de carbono y el oxígeno. La transformación puede representarse de la siguiente manera:</a:t>
            </a:r>
            <a:endParaRPr lang="es-ES" dirty="0"/>
          </a:p>
        </p:txBody>
      </p:sp>
      <p:graphicFrame>
        <p:nvGraphicFramePr>
          <p:cNvPr id="6" name="5 Tabla"/>
          <p:cNvGraphicFramePr>
            <a:graphicFrameLocks noGrp="1"/>
          </p:cNvGraphicFramePr>
          <p:nvPr/>
        </p:nvGraphicFramePr>
        <p:xfrm>
          <a:off x="1331639" y="2276872"/>
          <a:ext cx="7128792" cy="576064"/>
        </p:xfrm>
        <a:graphic>
          <a:graphicData uri="http://schemas.openxmlformats.org/drawingml/2006/table">
            <a:tbl>
              <a:tblPr/>
              <a:tblGrid>
                <a:gridCol w="2808313"/>
                <a:gridCol w="515675"/>
                <a:gridCol w="2076613"/>
                <a:gridCol w="1728191"/>
              </a:tblGrid>
              <a:tr h="576064">
                <a:tc>
                  <a:txBody>
                    <a:bodyPr/>
                    <a:lstStyle/>
                    <a:p>
                      <a:pPr algn="ctr">
                        <a:lnSpc>
                          <a:spcPct val="115000"/>
                        </a:lnSpc>
                        <a:spcAft>
                          <a:spcPts val="0"/>
                        </a:spcAft>
                      </a:pPr>
                      <a:r>
                        <a:rPr lang="es-ES" sz="1400" b="1" i="1" dirty="0">
                          <a:solidFill>
                            <a:srgbClr val="5F497A"/>
                          </a:solidFill>
                          <a:latin typeface="Arial"/>
                          <a:ea typeface="Times New Roman"/>
                          <a:cs typeface="Times New Roman"/>
                        </a:rPr>
                        <a:t>dióxido de carbono + agua</a:t>
                      </a:r>
                      <a:endParaRPr lang="es-ES" sz="1100" dirty="0">
                        <a:solidFill>
                          <a:srgbClr val="5F497A"/>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i="1" dirty="0" smtClean="0">
                          <a:solidFill>
                            <a:srgbClr val="5F497A"/>
                          </a:solidFill>
                          <a:latin typeface="Arial"/>
                          <a:ea typeface="Calibri"/>
                          <a:cs typeface="Times New Roman"/>
                          <a:sym typeface="Wingdings" pitchFamily="2" charset="2"/>
                        </a:rPr>
                        <a:t></a:t>
                      </a:r>
                      <a:endParaRPr lang="es-ES" sz="1100" dirty="0">
                        <a:solidFill>
                          <a:srgbClr val="5F497A"/>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ES" sz="1400" b="1" i="1" dirty="0">
                          <a:solidFill>
                            <a:srgbClr val="5F497A"/>
                          </a:solidFill>
                          <a:latin typeface="Arial"/>
                          <a:ea typeface="Times New Roman"/>
                          <a:cs typeface="Times New Roman"/>
                        </a:rPr>
                        <a:t>oxígeno </a:t>
                      </a:r>
                      <a:r>
                        <a:rPr lang="es-ES" sz="1400" b="1" i="1" dirty="0" smtClean="0">
                          <a:solidFill>
                            <a:srgbClr val="5F497A"/>
                          </a:solidFill>
                          <a:latin typeface="Arial"/>
                          <a:ea typeface="Times New Roman"/>
                          <a:cs typeface="Times New Roman"/>
                        </a:rPr>
                        <a:t>          +</a:t>
                      </a:r>
                      <a:endParaRPr lang="es-ES" sz="1100" dirty="0">
                        <a:solidFill>
                          <a:srgbClr val="5F497A"/>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100" dirty="0">
                        <a:solidFill>
                          <a:srgbClr val="5F497A"/>
                        </a:solidFill>
                        <a:latin typeface="Tahom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r>
            </a:tbl>
          </a:graphicData>
        </a:graphic>
      </p:graphicFrame>
      <p:sp>
        <p:nvSpPr>
          <p:cNvPr id="7" name="6 CuadroTexto"/>
          <p:cNvSpPr txBox="1"/>
          <p:nvPr/>
        </p:nvSpPr>
        <p:spPr>
          <a:xfrm>
            <a:off x="1403648" y="2996952"/>
            <a:ext cx="7128792" cy="3139321"/>
          </a:xfrm>
          <a:prstGeom prst="rect">
            <a:avLst/>
          </a:prstGeom>
          <a:noFill/>
        </p:spPr>
        <p:txBody>
          <a:bodyPr wrap="square" rtlCol="0">
            <a:spAutoFit/>
          </a:bodyPr>
          <a:lstStyle/>
          <a:p>
            <a:r>
              <a:rPr lang="es-ES" b="1" dirty="0" smtClean="0"/>
              <a:t>Clasificación de la pregunta</a:t>
            </a:r>
            <a:endParaRPr lang="es-ES" dirty="0" smtClean="0"/>
          </a:p>
          <a:p>
            <a:r>
              <a:rPr lang="es-ES" b="1" dirty="0" smtClean="0"/>
              <a:t>Competencia:</a:t>
            </a:r>
            <a:r>
              <a:rPr lang="es-ES" dirty="0" smtClean="0"/>
              <a:t> descripción, explicación y predicción de los fenómenos científicos </a:t>
            </a:r>
            <a:br>
              <a:rPr lang="es-ES" dirty="0" smtClean="0"/>
            </a:br>
            <a:r>
              <a:rPr lang="es-ES" b="1" dirty="0" smtClean="0"/>
              <a:t>Conocimiento de la ciencia:</a:t>
            </a:r>
            <a:r>
              <a:rPr lang="es-ES" dirty="0" smtClean="0"/>
              <a:t> transformaciones de la energía </a:t>
            </a:r>
            <a:r>
              <a:rPr lang="es-ES" b="1" dirty="0" smtClean="0"/>
              <a:t/>
            </a:r>
            <a:br>
              <a:rPr lang="es-ES" b="1" dirty="0" smtClean="0"/>
            </a:br>
            <a:r>
              <a:rPr lang="es-ES" b="1" dirty="0" smtClean="0"/>
              <a:t>Contexto:</a:t>
            </a:r>
            <a:r>
              <a:rPr lang="es-ES" dirty="0" smtClean="0"/>
              <a:t> ciencias de la vida y la salud</a:t>
            </a:r>
          </a:p>
          <a:p>
            <a:r>
              <a:rPr lang="es-ES" dirty="0" smtClean="0"/>
              <a:t> </a:t>
            </a:r>
          </a:p>
          <a:p>
            <a:r>
              <a:rPr lang="es-ES" b="1" dirty="0" smtClean="0"/>
              <a:t>Calificación de la respuesta</a:t>
            </a:r>
            <a:endParaRPr lang="es-ES" dirty="0" smtClean="0"/>
          </a:p>
          <a:p>
            <a:r>
              <a:rPr lang="es-ES" dirty="0" smtClean="0">
                <a:solidFill>
                  <a:srgbClr val="FF0000"/>
                </a:solidFill>
              </a:rPr>
              <a:t>Crédito total</a:t>
            </a:r>
          </a:p>
          <a:p>
            <a:r>
              <a:rPr lang="es-ES" dirty="0" smtClean="0"/>
              <a:t>Respuestas adecuadas y pertinentes que indiquen cualquiera de las opciones siguientes: glucosa, azúcar, hidrato(s) de carbono, sacárido(s), almidón</a:t>
            </a:r>
            <a:r>
              <a:rPr lang="es-ES" dirty="0" smtClean="0"/>
              <a:t>.</a:t>
            </a:r>
            <a:endParaRPr lang="es-ES" sz="1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p>
            <a:fld id="{BE7B11F7-FEF2-44E6-BB32-13EC45425538}" type="slidenum">
              <a:rPr lang="es-ES" smtClean="0"/>
              <a:pPr/>
              <a:t>32</a:t>
            </a:fld>
            <a:endParaRPr lang="es-ES"/>
          </a:p>
        </p:txBody>
      </p:sp>
      <p:sp>
        <p:nvSpPr>
          <p:cNvPr id="5" name="4 CuadroTexto"/>
          <p:cNvSpPr txBox="1"/>
          <p:nvPr/>
        </p:nvSpPr>
        <p:spPr>
          <a:xfrm>
            <a:off x="1331640" y="548680"/>
            <a:ext cx="7344816" cy="2031325"/>
          </a:xfrm>
          <a:prstGeom prst="rect">
            <a:avLst/>
          </a:prstGeom>
          <a:noFill/>
        </p:spPr>
        <p:txBody>
          <a:bodyPr wrap="square" rtlCol="0">
            <a:spAutoFit/>
          </a:bodyPr>
          <a:lstStyle/>
          <a:p>
            <a:r>
              <a:rPr lang="es-ES" b="1" dirty="0" smtClean="0"/>
              <a:t>Pregunta </a:t>
            </a:r>
            <a:r>
              <a:rPr lang="es-ES" b="1" dirty="0" smtClean="0"/>
              <a:t>6</a:t>
            </a:r>
            <a:endParaRPr lang="es-ES" dirty="0" smtClean="0"/>
          </a:p>
          <a:p>
            <a:r>
              <a:rPr lang="es-ES" dirty="0" smtClean="0"/>
              <a:t>Al final del artículo, </a:t>
            </a:r>
            <a:r>
              <a:rPr lang="es-ES" dirty="0" err="1" smtClean="0"/>
              <a:t>Ferwerda</a:t>
            </a:r>
            <a:r>
              <a:rPr lang="es-ES" dirty="0" smtClean="0"/>
              <a:t> se refiere a los científicos que dicen que el dióxido de carbono no constituye la causa principal del efecto invernadero.</a:t>
            </a:r>
          </a:p>
          <a:p>
            <a:r>
              <a:rPr lang="es-ES" dirty="0" smtClean="0"/>
              <a:t> </a:t>
            </a:r>
          </a:p>
          <a:p>
            <a:r>
              <a:rPr lang="es-ES" dirty="0" smtClean="0"/>
              <a:t>Carolina encuentra la siguiente tabla, en la que se muestran ciertos resultados de las investigaciones sobre los cuatro gases principales causantes del efecto invernadero</a:t>
            </a:r>
            <a:r>
              <a:rPr lang="es-ES" dirty="0" smtClean="0"/>
              <a:t>.</a:t>
            </a:r>
            <a:endParaRPr lang="es-ES" dirty="0"/>
          </a:p>
        </p:txBody>
      </p:sp>
      <p:graphicFrame>
        <p:nvGraphicFramePr>
          <p:cNvPr id="6" name="5 Tabla"/>
          <p:cNvGraphicFramePr>
            <a:graphicFrameLocks noGrp="1"/>
          </p:cNvGraphicFramePr>
          <p:nvPr/>
        </p:nvGraphicFramePr>
        <p:xfrm>
          <a:off x="1331640" y="2708920"/>
          <a:ext cx="7200800" cy="1439410"/>
        </p:xfrm>
        <a:graphic>
          <a:graphicData uri="http://schemas.openxmlformats.org/drawingml/2006/table">
            <a:tbl>
              <a:tblPr/>
              <a:tblGrid>
                <a:gridCol w="2232248"/>
                <a:gridCol w="1152128"/>
                <a:gridCol w="1368152"/>
                <a:gridCol w="2448272"/>
              </a:tblGrid>
              <a:tr h="404237">
                <a:tc gridSpan="4">
                  <a:txBody>
                    <a:bodyPr/>
                    <a:lstStyle/>
                    <a:p>
                      <a:pPr algn="ctr">
                        <a:lnSpc>
                          <a:spcPct val="115000"/>
                        </a:lnSpc>
                        <a:spcAft>
                          <a:spcPts val="0"/>
                        </a:spcAft>
                      </a:pPr>
                      <a:r>
                        <a:rPr lang="es-ES" sz="1800" b="1" dirty="0">
                          <a:solidFill>
                            <a:srgbClr val="76923C"/>
                          </a:solidFill>
                          <a:latin typeface="Arial"/>
                          <a:ea typeface="Times New Roman"/>
                          <a:cs typeface="Times New Roman"/>
                        </a:rPr>
                        <a:t>Efecto invernadero relativo por molécula de gas</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r>
              <a:tr h="404237">
                <a:tc>
                  <a:txBody>
                    <a:bodyPr/>
                    <a:lstStyle/>
                    <a:p>
                      <a:pPr algn="ctr">
                        <a:lnSpc>
                          <a:spcPct val="115000"/>
                        </a:lnSpc>
                        <a:spcAft>
                          <a:spcPts val="0"/>
                        </a:spcAft>
                      </a:pPr>
                      <a:r>
                        <a:rPr lang="es-ES" sz="1800" b="1">
                          <a:solidFill>
                            <a:srgbClr val="76923C"/>
                          </a:solidFill>
                          <a:latin typeface="Arial"/>
                          <a:ea typeface="Times New Roman"/>
                          <a:cs typeface="Times New Roman"/>
                        </a:rPr>
                        <a:t>Dióxido de carbono</a:t>
                      </a:r>
                      <a:endParaRPr lang="es-ES" sz="180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c>
                  <a:txBody>
                    <a:bodyPr/>
                    <a:lstStyle/>
                    <a:p>
                      <a:pPr algn="ctr">
                        <a:lnSpc>
                          <a:spcPct val="115000"/>
                        </a:lnSpc>
                        <a:spcAft>
                          <a:spcPts val="0"/>
                        </a:spcAft>
                      </a:pPr>
                      <a:r>
                        <a:rPr lang="es-ES" sz="1800" dirty="0">
                          <a:solidFill>
                            <a:srgbClr val="76923C"/>
                          </a:solidFill>
                          <a:latin typeface="Arial"/>
                          <a:ea typeface="Times New Roman"/>
                          <a:cs typeface="Times New Roman"/>
                        </a:rPr>
                        <a:t>Metano</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c>
                  <a:txBody>
                    <a:bodyPr/>
                    <a:lstStyle/>
                    <a:p>
                      <a:pPr algn="ctr">
                        <a:lnSpc>
                          <a:spcPct val="115000"/>
                        </a:lnSpc>
                        <a:spcAft>
                          <a:spcPts val="0"/>
                        </a:spcAft>
                      </a:pPr>
                      <a:r>
                        <a:rPr lang="es-ES" sz="1800" dirty="0">
                          <a:solidFill>
                            <a:srgbClr val="76923C"/>
                          </a:solidFill>
                          <a:latin typeface="Arial"/>
                          <a:ea typeface="Times New Roman"/>
                          <a:cs typeface="Times New Roman"/>
                        </a:rPr>
                        <a:t>Oxido nitroso</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c>
                  <a:txBody>
                    <a:bodyPr/>
                    <a:lstStyle/>
                    <a:p>
                      <a:pPr algn="ctr">
                        <a:lnSpc>
                          <a:spcPct val="115000"/>
                        </a:lnSpc>
                        <a:spcAft>
                          <a:spcPts val="0"/>
                        </a:spcAft>
                      </a:pPr>
                      <a:r>
                        <a:rPr lang="es-ES" sz="1800">
                          <a:solidFill>
                            <a:srgbClr val="76923C"/>
                          </a:solidFill>
                          <a:latin typeface="Arial"/>
                          <a:ea typeface="Times New Roman"/>
                          <a:cs typeface="Times New Roman"/>
                        </a:rPr>
                        <a:t>Clorofluorocarbonos</a:t>
                      </a:r>
                      <a:endParaRPr lang="es-ES" sz="180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r>
              <a:tr h="404237">
                <a:tc>
                  <a:txBody>
                    <a:bodyPr/>
                    <a:lstStyle/>
                    <a:p>
                      <a:pPr algn="ctr">
                        <a:lnSpc>
                          <a:spcPct val="115000"/>
                        </a:lnSpc>
                        <a:spcAft>
                          <a:spcPts val="0"/>
                        </a:spcAft>
                      </a:pPr>
                      <a:r>
                        <a:rPr lang="es-ES" sz="1800" b="1">
                          <a:solidFill>
                            <a:srgbClr val="76923C"/>
                          </a:solidFill>
                          <a:latin typeface="Arial"/>
                          <a:ea typeface="Times New Roman"/>
                          <a:cs typeface="Times New Roman"/>
                        </a:rPr>
                        <a:t>1</a:t>
                      </a:r>
                      <a:endParaRPr lang="es-ES" sz="180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76923C"/>
                          </a:solidFill>
                          <a:latin typeface="Arial"/>
                          <a:ea typeface="Times New Roman"/>
                          <a:cs typeface="Times New Roman"/>
                        </a:rPr>
                        <a:t>30</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c>
                  <a:txBody>
                    <a:bodyPr/>
                    <a:lstStyle/>
                    <a:p>
                      <a:pPr algn="ctr">
                        <a:lnSpc>
                          <a:spcPct val="115000"/>
                        </a:lnSpc>
                        <a:spcAft>
                          <a:spcPts val="0"/>
                        </a:spcAft>
                      </a:pPr>
                      <a:r>
                        <a:rPr lang="es-ES" sz="1800" dirty="0">
                          <a:solidFill>
                            <a:srgbClr val="76923C"/>
                          </a:solidFill>
                          <a:latin typeface="Arial"/>
                          <a:ea typeface="Times New Roman"/>
                          <a:cs typeface="Times New Roman"/>
                        </a:rPr>
                        <a:t>160</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76923C"/>
                          </a:solidFill>
                          <a:latin typeface="Arial"/>
                          <a:ea typeface="Times New Roman"/>
                          <a:cs typeface="Times New Roman"/>
                        </a:rPr>
                        <a:t>17.000</a:t>
                      </a:r>
                      <a:endParaRPr lang="es-ES" sz="1800" dirty="0">
                        <a:solidFill>
                          <a:srgbClr val="76923C"/>
                        </a:solidFill>
                        <a:latin typeface="Tahom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ED5"/>
                    </a:solidFill>
                  </a:tcPr>
                </a:tc>
              </a:tr>
            </a:tbl>
          </a:graphicData>
        </a:graphic>
      </p:graphicFrame>
      <p:sp>
        <p:nvSpPr>
          <p:cNvPr id="7" name="6 CuadroTexto"/>
          <p:cNvSpPr txBox="1"/>
          <p:nvPr/>
        </p:nvSpPr>
        <p:spPr>
          <a:xfrm>
            <a:off x="1331640" y="4437112"/>
            <a:ext cx="7200800" cy="1477328"/>
          </a:xfrm>
          <a:prstGeom prst="rect">
            <a:avLst/>
          </a:prstGeom>
          <a:noFill/>
        </p:spPr>
        <p:txBody>
          <a:bodyPr wrap="square" rtlCol="0">
            <a:spAutoFit/>
          </a:bodyPr>
          <a:lstStyle/>
          <a:p>
            <a:pPr algn="just"/>
            <a:r>
              <a:rPr lang="es-ES" dirty="0" smtClean="0"/>
              <a:t>A partir de esta tabla, Carolina concluye que el dióxido de carbono no es la causa principal del efecto invernadero. No obstante, esta conclusión es prematura. Estos datos deben combinarse con otros datos para poder concluir si el dióxido de carbono es o no la causa principal del efecto invernadero</a:t>
            </a:r>
            <a:r>
              <a:rPr lang="es-ES" dirty="0" smtClean="0"/>
              <a:t>.</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6A4E9A-C825-4B86-8D22-74AE971A1BD0}" type="datetime1">
              <a:rPr lang="es-ES" smtClean="0"/>
              <a:pPr/>
              <a:t>25/05/2014</a:t>
            </a:fld>
            <a:endParaRPr lang="es-ES"/>
          </a:p>
        </p:txBody>
      </p:sp>
      <p:sp>
        <p:nvSpPr>
          <p:cNvPr id="3" name="2 Marcador de pie de página"/>
          <p:cNvSpPr>
            <a:spLocks noGrp="1"/>
          </p:cNvSpPr>
          <p:nvPr>
            <p:ph type="ftr" sz="quarter" idx="11"/>
          </p:nvPr>
        </p:nvSpPr>
        <p:spPr/>
        <p:txBody>
          <a:bodyPr/>
          <a:lstStyle/>
          <a:p>
            <a:r>
              <a:rPr lang="es-ES" smtClean="0"/>
              <a:t>EMILIO REYES PORRAS</a:t>
            </a:r>
            <a:endParaRPr lang="es-ES"/>
          </a:p>
        </p:txBody>
      </p:sp>
      <p:sp>
        <p:nvSpPr>
          <p:cNvPr id="4" name="3 Marcador de número de diapositiva"/>
          <p:cNvSpPr>
            <a:spLocks noGrp="1"/>
          </p:cNvSpPr>
          <p:nvPr>
            <p:ph type="sldNum" sz="quarter" idx="12"/>
          </p:nvPr>
        </p:nvSpPr>
        <p:spPr/>
        <p:txBody>
          <a:bodyPr/>
          <a:lstStyle/>
          <a:p>
            <a:fld id="{BE7B11F7-FEF2-44E6-BB32-13EC45425538}" type="slidenum">
              <a:rPr lang="es-ES" smtClean="0"/>
              <a:pPr/>
              <a:t>33</a:t>
            </a:fld>
            <a:endParaRPr lang="es-ES"/>
          </a:p>
        </p:txBody>
      </p:sp>
      <p:sp>
        <p:nvSpPr>
          <p:cNvPr id="5" name="4 CuadroTexto"/>
          <p:cNvSpPr txBox="1"/>
          <p:nvPr/>
        </p:nvSpPr>
        <p:spPr>
          <a:xfrm>
            <a:off x="1187624" y="931942"/>
            <a:ext cx="7488832" cy="4801314"/>
          </a:xfrm>
          <a:prstGeom prst="rect">
            <a:avLst/>
          </a:prstGeom>
          <a:noFill/>
        </p:spPr>
        <p:txBody>
          <a:bodyPr wrap="square" rtlCol="0">
            <a:spAutoFit/>
          </a:bodyPr>
          <a:lstStyle/>
          <a:p>
            <a:r>
              <a:rPr lang="es-ES" dirty="0" smtClean="0"/>
              <a:t>¿Qué otros datos debe conseguir Carolina?</a:t>
            </a:r>
          </a:p>
          <a:p>
            <a:r>
              <a:rPr lang="es-ES" dirty="0" smtClean="0"/>
              <a:t>A. Datos sobre el origen de los cuatro gases.</a:t>
            </a:r>
            <a:br>
              <a:rPr lang="es-ES" dirty="0" smtClean="0"/>
            </a:br>
            <a:r>
              <a:rPr lang="es-ES" dirty="0" smtClean="0"/>
              <a:t>B. Datos sobre la absorción de los cuatro gases que realizan las plantas.</a:t>
            </a:r>
            <a:br>
              <a:rPr lang="es-ES" dirty="0" smtClean="0"/>
            </a:br>
            <a:r>
              <a:rPr lang="es-ES" dirty="0" smtClean="0"/>
              <a:t>C. Datos sobre el tamaño de cada uno de los cuatro tipos de moléculas.</a:t>
            </a:r>
            <a:br>
              <a:rPr lang="es-ES" dirty="0" smtClean="0"/>
            </a:br>
            <a:r>
              <a:rPr lang="es-ES" dirty="0" smtClean="0"/>
              <a:t>D. Datos sobre la cantidad de cada uno de los cuatro gases en la atmósfera.</a:t>
            </a:r>
          </a:p>
          <a:p>
            <a:r>
              <a:rPr lang="es-ES" b="1" dirty="0" smtClean="0"/>
              <a:t> </a:t>
            </a:r>
            <a:endParaRPr lang="es-ES" dirty="0" smtClean="0"/>
          </a:p>
          <a:p>
            <a:r>
              <a:rPr lang="es-ES" b="1" dirty="0" smtClean="0"/>
              <a:t>Clasificación de la pregunta</a:t>
            </a:r>
            <a:endParaRPr lang="es-ES" dirty="0" smtClean="0"/>
          </a:p>
          <a:p>
            <a:r>
              <a:rPr lang="es-ES" b="1" dirty="0" smtClean="0"/>
              <a:t>Competencia:</a:t>
            </a:r>
            <a:r>
              <a:rPr lang="es-ES" dirty="0" smtClean="0"/>
              <a:t> interpretación de las pruebas científicas y conclusiones </a:t>
            </a:r>
            <a:br>
              <a:rPr lang="es-ES" dirty="0" smtClean="0"/>
            </a:br>
            <a:r>
              <a:rPr lang="es-ES" b="1" dirty="0" smtClean="0"/>
              <a:t>Conocimiento de la ciencia:</a:t>
            </a:r>
            <a:r>
              <a:rPr lang="es-ES" dirty="0" smtClean="0"/>
              <a:t> estructura y propiedades de la materia </a:t>
            </a:r>
            <a:br>
              <a:rPr lang="es-ES" dirty="0" smtClean="0"/>
            </a:br>
            <a:r>
              <a:rPr lang="es-ES" b="1" dirty="0" smtClean="0"/>
              <a:t>Contexto:</a:t>
            </a:r>
            <a:r>
              <a:rPr lang="es-ES" dirty="0" smtClean="0"/>
              <a:t> ciencias de la tierra y el medio ambiente</a:t>
            </a:r>
          </a:p>
          <a:p>
            <a:r>
              <a:rPr lang="es-ES" dirty="0" smtClean="0"/>
              <a:t> </a:t>
            </a:r>
          </a:p>
          <a:p>
            <a:r>
              <a:rPr lang="es-ES" b="1" dirty="0" smtClean="0"/>
              <a:t>Calificación de la respuesta</a:t>
            </a:r>
            <a:endParaRPr lang="es-ES" dirty="0" smtClean="0"/>
          </a:p>
          <a:p>
            <a:r>
              <a:rPr lang="es-ES" dirty="0" smtClean="0"/>
              <a:t>Respuesta correcta: D. Datos sobre la cantidad de cada uno de los cuatro gases en la atmósfera.</a:t>
            </a:r>
          </a:p>
          <a:p>
            <a:r>
              <a:rPr lang="es-ES" dirty="0" smtClean="0"/>
              <a:t>Existe una relación estrecha entre saber que la concentración de una sustancia influye en su capacidad de acción y reconocer que no puede extraerse una conclusión válida sin esta información adicional</a:t>
            </a:r>
            <a:r>
              <a:rPr lang="es-ES" dirty="0" smtClean="0"/>
              <a:t>.</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ES" dirty="0" smtClean="0"/>
              <a:t>Bibliografía</a:t>
            </a:r>
            <a:endParaRPr lang="es-ES" dirty="0"/>
          </a:p>
        </p:txBody>
      </p:sp>
      <p:sp>
        <p:nvSpPr>
          <p:cNvPr id="4" name="3 Marcador de contenido"/>
          <p:cNvSpPr>
            <a:spLocks noGrp="1"/>
          </p:cNvSpPr>
          <p:nvPr>
            <p:ph idx="1"/>
          </p:nvPr>
        </p:nvSpPr>
        <p:spPr>
          <a:xfrm>
            <a:off x="1435608" y="4221088"/>
            <a:ext cx="6808800" cy="1405136"/>
          </a:xfrm>
        </p:spPr>
        <p:txBody>
          <a:bodyPr>
            <a:normAutofit/>
          </a:bodyPr>
          <a:lstStyle/>
          <a:p>
            <a:r>
              <a:rPr lang="es-ES" sz="2000" dirty="0" smtClean="0"/>
              <a:t>Alineación </a:t>
            </a:r>
            <a:r>
              <a:rPr lang="es-ES" sz="2000" dirty="0" smtClean="0"/>
              <a:t>examen SABER 11</a:t>
            </a:r>
          </a:p>
          <a:p>
            <a:r>
              <a:rPr lang="es-ES" sz="2000" dirty="0" smtClean="0"/>
              <a:t>cartilla novedades SABER11 </a:t>
            </a:r>
            <a:r>
              <a:rPr lang="es-ES" sz="2000" dirty="0" smtClean="0"/>
              <a:t>alineación </a:t>
            </a:r>
            <a:r>
              <a:rPr lang="es-ES" sz="2000" dirty="0" smtClean="0"/>
              <a:t>v2</a:t>
            </a:r>
          </a:p>
          <a:p>
            <a:r>
              <a:rPr lang="es-ES" sz="2000" dirty="0" smtClean="0"/>
              <a:t>Presentación alineación </a:t>
            </a:r>
            <a:r>
              <a:rPr lang="es-ES" sz="2000" dirty="0" smtClean="0"/>
              <a:t>SABER 11</a:t>
            </a:r>
            <a:endParaRPr lang="es-ES" sz="2000" dirty="0"/>
          </a:p>
        </p:txBody>
      </p:sp>
      <p:sp>
        <p:nvSpPr>
          <p:cNvPr id="5" name="4 CuadroTexto"/>
          <p:cNvSpPr txBox="1"/>
          <p:nvPr/>
        </p:nvSpPr>
        <p:spPr>
          <a:xfrm>
            <a:off x="1403648" y="1412776"/>
            <a:ext cx="7128792" cy="1846659"/>
          </a:xfrm>
          <a:prstGeom prst="rect">
            <a:avLst/>
          </a:prstGeom>
          <a:noFill/>
        </p:spPr>
        <p:txBody>
          <a:bodyPr wrap="square" rtlCol="0">
            <a:spAutoFit/>
          </a:bodyPr>
          <a:lstStyle/>
          <a:p>
            <a:r>
              <a:rPr lang="es-ES" sz="3200" dirty="0" smtClean="0"/>
              <a:t>En esta dirección se pueden consultar los documentos mencionados.</a:t>
            </a:r>
          </a:p>
          <a:p>
            <a:endParaRPr lang="es-ES" sz="3200" dirty="0" smtClean="0"/>
          </a:p>
          <a:p>
            <a:r>
              <a:rPr lang="es-ES" dirty="0" smtClean="0">
                <a:solidFill>
                  <a:srgbClr val="0066FF"/>
                </a:solidFill>
              </a:rPr>
              <a:t>http://www.icfes.gov.co/examenes/saber-11o/segundo-semestre-2014</a:t>
            </a:r>
            <a:endParaRPr lang="es-ES" dirty="0">
              <a:solidFill>
                <a:srgbClr val="0066FF"/>
              </a:solidFill>
            </a:endParaRPr>
          </a:p>
        </p:txBody>
      </p:sp>
      <p:sp>
        <p:nvSpPr>
          <p:cNvPr id="6" name="5 CuadroTexto"/>
          <p:cNvSpPr txBox="1"/>
          <p:nvPr/>
        </p:nvSpPr>
        <p:spPr>
          <a:xfrm>
            <a:off x="1475656" y="3645024"/>
            <a:ext cx="6048672" cy="584775"/>
          </a:xfrm>
          <a:prstGeom prst="rect">
            <a:avLst/>
          </a:prstGeom>
          <a:noFill/>
        </p:spPr>
        <p:txBody>
          <a:bodyPr wrap="square" rtlCol="0">
            <a:spAutoFit/>
          </a:bodyPr>
          <a:lstStyle/>
          <a:p>
            <a:r>
              <a:rPr lang="es-ES" sz="3200" dirty="0" smtClean="0"/>
              <a:t>Documentos:</a:t>
            </a:r>
            <a:endParaRPr lang="es-ES" sz="3200" dirty="0"/>
          </a:p>
        </p:txBody>
      </p:sp>
      <p:sp>
        <p:nvSpPr>
          <p:cNvPr id="7" name="6 Marcador de fecha"/>
          <p:cNvSpPr>
            <a:spLocks noGrp="1"/>
          </p:cNvSpPr>
          <p:nvPr>
            <p:ph type="dt" sz="half" idx="10"/>
          </p:nvPr>
        </p:nvSpPr>
        <p:spPr/>
        <p:txBody>
          <a:bodyPr/>
          <a:lstStyle/>
          <a:p>
            <a:fld id="{1FB543EE-15F4-45DA-8E59-43FC27EC3731}" type="datetime1">
              <a:rPr lang="es-ES" smtClean="0"/>
              <a:pPr/>
              <a:t>25/05/2014</a:t>
            </a:fld>
            <a:endParaRPr lang="es-ES"/>
          </a:p>
        </p:txBody>
      </p:sp>
      <p:sp>
        <p:nvSpPr>
          <p:cNvPr id="8" name="7 Marcador de número de diapositiva"/>
          <p:cNvSpPr>
            <a:spLocks noGrp="1"/>
          </p:cNvSpPr>
          <p:nvPr>
            <p:ph type="sldNum" sz="quarter" idx="12"/>
          </p:nvPr>
        </p:nvSpPr>
        <p:spPr/>
        <p:txBody>
          <a:bodyPr/>
          <a:lstStyle/>
          <a:p>
            <a:fld id="{BE7B11F7-FEF2-44E6-BB32-13EC45425538}" type="slidenum">
              <a:rPr lang="es-ES" smtClean="0"/>
              <a:pPr/>
              <a:t>34</a:t>
            </a:fld>
            <a:endParaRPr lang="es-ES"/>
          </a:p>
        </p:txBody>
      </p:sp>
      <p:sp>
        <p:nvSpPr>
          <p:cNvPr id="9" name="8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78392" y="1628800"/>
            <a:ext cx="6400800" cy="1296144"/>
          </a:xfrm>
        </p:spPr>
        <p:txBody>
          <a:bodyPr anchor="ctr" anchorCtr="0"/>
          <a:lstStyle/>
          <a:p>
            <a:pPr algn="ctr"/>
            <a:r>
              <a:rPr lang="es-ES" dirty="0" smtClean="0"/>
              <a:t>F I N</a:t>
            </a:r>
            <a:endParaRPr lang="es-ES" dirty="0"/>
          </a:p>
        </p:txBody>
      </p:sp>
      <p:sp>
        <p:nvSpPr>
          <p:cNvPr id="5" name="4 Marcador de texto"/>
          <p:cNvSpPr>
            <a:spLocks noGrp="1"/>
          </p:cNvSpPr>
          <p:nvPr>
            <p:ph type="body" idx="1"/>
          </p:nvPr>
        </p:nvSpPr>
        <p:spPr>
          <a:xfrm>
            <a:off x="2578392" y="3068960"/>
            <a:ext cx="6400800" cy="1509712"/>
          </a:xfrm>
        </p:spPr>
        <p:txBody>
          <a:bodyPr anchor="ctr" anchorCtr="0"/>
          <a:lstStyle/>
          <a:p>
            <a:pPr algn="ctr"/>
            <a:r>
              <a:rPr lang="es-ES" dirty="0" smtClean="0"/>
              <a:t>Recopiló:</a:t>
            </a:r>
          </a:p>
          <a:p>
            <a:pPr algn="ctr"/>
            <a:r>
              <a:rPr lang="es-ES" dirty="0" smtClean="0"/>
              <a:t>EMILIO REYES PORRAS</a:t>
            </a:r>
            <a:endParaRPr lang="es-ES" dirty="0"/>
          </a:p>
        </p:txBody>
      </p:sp>
      <p:sp>
        <p:nvSpPr>
          <p:cNvPr id="6" name="5 Marcador de fecha"/>
          <p:cNvSpPr>
            <a:spLocks noGrp="1"/>
          </p:cNvSpPr>
          <p:nvPr>
            <p:ph type="dt" sz="half" idx="10"/>
          </p:nvPr>
        </p:nvSpPr>
        <p:spPr/>
        <p:txBody>
          <a:bodyPr/>
          <a:lstStyle/>
          <a:p>
            <a:fld id="{54BC8BC6-F2D2-4A99-A5F6-1D42DFC9BBA5}" type="datetime1">
              <a:rPr lang="es-ES" smtClean="0"/>
              <a:pPr/>
              <a:t>25/05/2014</a:t>
            </a:fld>
            <a:endParaRPr lang="es-ES"/>
          </a:p>
        </p:txBody>
      </p:sp>
      <p:sp>
        <p:nvSpPr>
          <p:cNvPr id="7" name="6 Marcador de número de diapositiva"/>
          <p:cNvSpPr>
            <a:spLocks noGrp="1"/>
          </p:cNvSpPr>
          <p:nvPr>
            <p:ph type="sldNum" sz="quarter" idx="12"/>
          </p:nvPr>
        </p:nvSpPr>
        <p:spPr/>
        <p:txBody>
          <a:bodyPr/>
          <a:lstStyle/>
          <a:p>
            <a:fld id="{BE7B11F7-FEF2-44E6-BB32-13EC45425538}" type="slidenum">
              <a:rPr lang="es-ES" smtClean="0"/>
              <a:pPr/>
              <a:t>35</a:t>
            </a:fld>
            <a:endParaRPr lang="es-ES"/>
          </a:p>
        </p:txBody>
      </p:sp>
      <p:sp>
        <p:nvSpPr>
          <p:cNvPr id="8" name="7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272808" cy="504056"/>
          </a:xfrm>
        </p:spPr>
        <p:txBody>
          <a:bodyPr anchor="ctr" anchorCtr="0">
            <a:normAutofit fontScale="90000"/>
          </a:bodyPr>
          <a:lstStyle/>
          <a:p>
            <a:pPr lvl="0" algn="ctr"/>
            <a:r>
              <a:rPr lang="es-ES" b="1" dirty="0" smtClean="0"/>
              <a:t>Competencias genéricas</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Esta alineación puede conseguirse mediante una reestructuración en torno a la evaluación de competencias </a:t>
            </a:r>
            <a:r>
              <a:rPr lang="es-ES" i="1" dirty="0" smtClean="0"/>
              <a:t>genéricas</a:t>
            </a:r>
            <a:r>
              <a:rPr lang="es-ES" dirty="0" smtClean="0"/>
              <a:t>.  Aquellas que resultan indispensables para el desempeño social, laboral y cívico de todo ciudadano, independientemente de su oficio o profesión. Contrastan con las competencias (</a:t>
            </a:r>
            <a:r>
              <a:rPr lang="es-ES" i="1" dirty="0" smtClean="0"/>
              <a:t>no-genéricas</a:t>
            </a:r>
            <a:r>
              <a:rPr lang="es-ES" dirty="0" smtClean="0"/>
              <a:t>) propias de oficios o actividades laborales particulares, que resultan de un entrenamiento especializado. Por esa razón, las competencias genéricas han sido catalogadas como “competencias para la vida”.</a:t>
            </a:r>
          </a:p>
          <a:p>
            <a:endParaRPr lang="es-ES" dirty="0"/>
          </a:p>
        </p:txBody>
      </p:sp>
      <p:sp>
        <p:nvSpPr>
          <p:cNvPr id="4" name="3 Marcador de fecha"/>
          <p:cNvSpPr>
            <a:spLocks noGrp="1"/>
          </p:cNvSpPr>
          <p:nvPr>
            <p:ph type="dt" sz="half" idx="10"/>
          </p:nvPr>
        </p:nvSpPr>
        <p:spPr/>
        <p:txBody>
          <a:bodyPr/>
          <a:lstStyle/>
          <a:p>
            <a:fld id="{4CD807FA-DDBD-47CD-9CFA-55F3A9E79632}"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4</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chorCtr="0">
            <a:normAutofit fontScale="90000"/>
          </a:bodyPr>
          <a:lstStyle/>
          <a:p>
            <a:pPr algn="ctr"/>
            <a:r>
              <a:rPr lang="es-ES" b="1" dirty="0" smtClean="0"/>
              <a:t>Características de las Competencias Genéricas</a:t>
            </a:r>
            <a:endParaRPr lang="es-ES" dirty="0"/>
          </a:p>
        </p:txBody>
      </p:sp>
      <p:sp>
        <p:nvSpPr>
          <p:cNvPr id="3" name="2 Marcador de contenido"/>
          <p:cNvSpPr>
            <a:spLocks noGrp="1"/>
          </p:cNvSpPr>
          <p:nvPr>
            <p:ph idx="1"/>
          </p:nvPr>
        </p:nvSpPr>
        <p:spPr/>
        <p:txBody>
          <a:bodyPr>
            <a:normAutofit fontScale="70000" lnSpcReduction="20000"/>
          </a:bodyPr>
          <a:lstStyle/>
          <a:p>
            <a:pPr lvl="0"/>
            <a:r>
              <a:rPr lang="es-ES" b="1" dirty="0" smtClean="0"/>
              <a:t>Son longitudinales</a:t>
            </a:r>
            <a:r>
              <a:rPr lang="es-ES" dirty="0" smtClean="0"/>
              <a:t>: Las competencias genéricas deben desarrollarse a lo largo de la totalidad del proceso educativo; todos los ciclos deben contribuir significativamente a ello. Es más: las competencias genéricas deben verse como aquello que brinda un elemento articulador de los diferentes niveles de formación y deben servir como referente común de lo que se debe aprender a lo largo de la trayectoria en el sistema educativo.</a:t>
            </a:r>
          </a:p>
          <a:p>
            <a:pPr lvl="0"/>
            <a:r>
              <a:rPr lang="es-ES" b="1" dirty="0" smtClean="0"/>
              <a:t>Son transversales:</a:t>
            </a:r>
            <a:r>
              <a:rPr lang="es-ES" dirty="0" smtClean="0"/>
              <a:t> Todas las áreas curriculares deben contribuir al desarrollo de competencias genéricas. Es claro que todas las clases, ejercicios, etc. que se desarrollan en las instituciones educativas involucran, en mayor o menor medida según sea el caso, competencias genéricas; por ejemplo, competencias relacionadas con la lectura. En esa medida, todas las áreas curriculares pueden —y deben— contribuir al perfeccionamiento de competencias genéricas.</a:t>
            </a:r>
          </a:p>
          <a:p>
            <a:endParaRPr lang="es-ES" dirty="0"/>
          </a:p>
        </p:txBody>
      </p:sp>
      <p:sp>
        <p:nvSpPr>
          <p:cNvPr id="4" name="3 Marcador de fecha"/>
          <p:cNvSpPr>
            <a:spLocks noGrp="1"/>
          </p:cNvSpPr>
          <p:nvPr>
            <p:ph type="dt" sz="half" idx="10"/>
          </p:nvPr>
        </p:nvSpPr>
        <p:spPr/>
        <p:txBody>
          <a:bodyPr/>
          <a:lstStyle/>
          <a:p>
            <a:fld id="{15AECB94-95D9-4A28-B0FA-4EB5BC89E166}"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5</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lgn="ctr"/>
            <a:r>
              <a:rPr lang="es-ES" b="1" dirty="0" smtClean="0"/>
              <a:t>¿Qué es la evaluación estandarizada?</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Los exámenes están “estandarizados”, en la medida en que las condiciones de aplicación y el procesamiento de los resultados son uniformes. Todos los evaluados -que se encuentren en determinado nivel o que hayan seguido determinado tipo de formación - presentan exámenes que comparten todas sus características técnicas. De esta manera, se garantiza la objetividad de los resultados que se producen, y se obtienen mediciones uniformes y robustas de poblaciones e instituciones diversas que permiten la realización de análisis comparativos, incluso en distintos momentos del tiempo. </a:t>
            </a:r>
          </a:p>
          <a:p>
            <a:endParaRPr lang="es-ES" dirty="0"/>
          </a:p>
        </p:txBody>
      </p:sp>
      <p:sp>
        <p:nvSpPr>
          <p:cNvPr id="4" name="3 Marcador de fecha"/>
          <p:cNvSpPr>
            <a:spLocks noGrp="1"/>
          </p:cNvSpPr>
          <p:nvPr>
            <p:ph type="dt" sz="half" idx="10"/>
          </p:nvPr>
        </p:nvSpPr>
        <p:spPr/>
        <p:txBody>
          <a:bodyPr/>
          <a:lstStyle/>
          <a:p>
            <a:fld id="{908FB1BE-30B3-44DF-A960-2B661D4388BB}"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6</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Características de los exámenes estandarizados</a:t>
            </a:r>
            <a:endParaRPr lang="es-ES" dirty="0"/>
          </a:p>
        </p:txBody>
      </p:sp>
      <p:sp>
        <p:nvSpPr>
          <p:cNvPr id="3" name="2 Marcador de contenido"/>
          <p:cNvSpPr>
            <a:spLocks noGrp="1"/>
          </p:cNvSpPr>
          <p:nvPr>
            <p:ph idx="1"/>
          </p:nvPr>
        </p:nvSpPr>
        <p:spPr/>
        <p:txBody>
          <a:bodyPr>
            <a:normAutofit fontScale="77500" lnSpcReduction="20000"/>
          </a:bodyPr>
          <a:lstStyle/>
          <a:p>
            <a:pPr marL="596646" lvl="0" indent="-514350">
              <a:buFont typeface="+mj-lt"/>
              <a:buAutoNum type="arabicPeriod"/>
            </a:pPr>
            <a:r>
              <a:rPr lang="es-ES" sz="2400" b="1" dirty="0" smtClean="0"/>
              <a:t>Precisión</a:t>
            </a:r>
            <a:r>
              <a:rPr lang="es-ES" sz="2400" dirty="0" smtClean="0"/>
              <a:t>, es decir, qué tan grande es el margen de error de las mediciones que produce.</a:t>
            </a:r>
          </a:p>
          <a:p>
            <a:pPr marL="596646" lvl="0" indent="-514350">
              <a:buFont typeface="+mj-lt"/>
              <a:buAutoNum type="arabicPeriod"/>
            </a:pPr>
            <a:r>
              <a:rPr lang="es-ES" sz="2400" b="1" dirty="0" smtClean="0"/>
              <a:t>Número de preguntas</a:t>
            </a:r>
            <a:r>
              <a:rPr lang="es-ES" sz="2400" dirty="0" smtClean="0"/>
              <a:t>. Un examen estandarizado está constituido por un conjunto de </a:t>
            </a:r>
            <a:r>
              <a:rPr lang="es-ES" sz="2400" i="1" dirty="0" smtClean="0"/>
              <a:t>pruebas</a:t>
            </a:r>
            <a:r>
              <a:rPr lang="es-ES" sz="2400" dirty="0" smtClean="0"/>
              <a:t>, cada una con un determinado número de preguntas que incide sobre su precisión: a menor número de preguntas menor precisión; entre más preguntas enfrenta un estudiante, más información se obtiene sobre él.</a:t>
            </a:r>
          </a:p>
          <a:p>
            <a:pPr marL="596646" indent="-514350">
              <a:buFont typeface="+mj-lt"/>
              <a:buAutoNum type="arabicPeriod"/>
            </a:pPr>
            <a:r>
              <a:rPr lang="es-ES" sz="2400" b="1" dirty="0" smtClean="0"/>
              <a:t>Tipo de preguntas</a:t>
            </a:r>
            <a:r>
              <a:rPr lang="es-ES" sz="2400" dirty="0" smtClean="0"/>
              <a:t> que incluye la prueba: </a:t>
            </a:r>
          </a:p>
          <a:p>
            <a:pPr marL="870966" lvl="1" indent="-514350">
              <a:buFont typeface="Arial" pitchFamily="34" charset="0"/>
              <a:buChar char="•"/>
            </a:pPr>
            <a:r>
              <a:rPr lang="es-ES" sz="2000" dirty="0" smtClean="0"/>
              <a:t>P</a:t>
            </a:r>
            <a:r>
              <a:rPr lang="es-ES" sz="2000" i="1" dirty="0" smtClean="0"/>
              <a:t>reguntas cerradas</a:t>
            </a:r>
            <a:r>
              <a:rPr lang="es-ES" sz="2000" dirty="0" smtClean="0"/>
              <a:t> : son aquellas que proponen una serie de respuestas posibles, entre las cuales el evaluado escoge. Estas preguntas no dan lugar a equívocos en la evaluación de las respuestas. Facilitan el procesamiento de los resultados, en la medida en que este puede realizarse con sistemas automáticos.</a:t>
            </a:r>
          </a:p>
          <a:p>
            <a:pPr marL="870966" lvl="1" indent="-514350">
              <a:buFont typeface="Arial" pitchFamily="34" charset="0"/>
              <a:buChar char="•"/>
            </a:pPr>
            <a:r>
              <a:rPr lang="es-ES" sz="2000" dirty="0" smtClean="0"/>
              <a:t>P</a:t>
            </a:r>
            <a:r>
              <a:rPr lang="es-ES" sz="2000" i="1" dirty="0" smtClean="0"/>
              <a:t>reguntas abiertas</a:t>
            </a:r>
            <a:r>
              <a:rPr lang="es-ES" sz="2000" dirty="0" smtClean="0"/>
              <a:t>: no restringen las respuestas posibles a un conjunto finito de opciones. La evaluación de preguntas abiertas depende de la interpretación que el evaluador haga de la respuesta y de los criterios que aplique, también, exigen la participación de evaluadores, lo que implica mayores inversiones de tiempo, esfuerzo y recursos económicos frente al caso del procesamiento automático. </a:t>
            </a:r>
          </a:p>
          <a:p>
            <a:pPr marL="870966" lvl="1" indent="-514350">
              <a:buFont typeface="Arial" pitchFamily="34" charset="0"/>
              <a:buChar char="•"/>
            </a:pPr>
            <a:endParaRPr lang="es-ES" sz="2000" dirty="0" smtClean="0"/>
          </a:p>
          <a:p>
            <a:pPr marL="870966" lvl="1" indent="-514350">
              <a:buFont typeface="Arial" pitchFamily="34" charset="0"/>
              <a:buChar char="•"/>
            </a:pPr>
            <a:endParaRPr lang="es-ES" sz="2000" dirty="0" smtClean="0"/>
          </a:p>
          <a:p>
            <a:pPr marL="596646" indent="-514350">
              <a:buFont typeface="+mj-lt"/>
              <a:buAutoNum type="arabicPeriod"/>
            </a:pPr>
            <a:endParaRPr lang="es-ES" sz="2400" dirty="0"/>
          </a:p>
        </p:txBody>
      </p:sp>
      <p:sp>
        <p:nvSpPr>
          <p:cNvPr id="4" name="3 Marcador de fecha"/>
          <p:cNvSpPr>
            <a:spLocks noGrp="1"/>
          </p:cNvSpPr>
          <p:nvPr>
            <p:ph type="dt" sz="half" idx="10"/>
          </p:nvPr>
        </p:nvSpPr>
        <p:spPr/>
        <p:txBody>
          <a:bodyPr/>
          <a:lstStyle/>
          <a:p>
            <a:fld id="{41BD5AB0-2B88-4BD7-9EEB-2727CC2BF78F}"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7</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34082"/>
          </a:xfrm>
        </p:spPr>
        <p:txBody>
          <a:bodyPr>
            <a:normAutofit/>
          </a:bodyPr>
          <a:lstStyle/>
          <a:p>
            <a:pPr lvl="0" algn="ctr"/>
            <a:r>
              <a:rPr lang="es-ES" sz="3200" b="1" dirty="0" smtClean="0"/>
              <a:t>Desventajas de los tipos de preguntas</a:t>
            </a:r>
            <a:endParaRPr lang="es-ES" sz="3200" dirty="0"/>
          </a:p>
        </p:txBody>
      </p:sp>
      <p:graphicFrame>
        <p:nvGraphicFramePr>
          <p:cNvPr id="4" name="3 Marcador de contenido"/>
          <p:cNvGraphicFramePr>
            <a:graphicFrameLocks noGrp="1"/>
          </p:cNvGraphicFramePr>
          <p:nvPr>
            <p:ph idx="1"/>
          </p:nvPr>
        </p:nvGraphicFramePr>
        <p:xfrm>
          <a:off x="1115616" y="980728"/>
          <a:ext cx="7715374" cy="5339080"/>
        </p:xfrm>
        <a:graphic>
          <a:graphicData uri="http://schemas.openxmlformats.org/drawingml/2006/table">
            <a:tbl>
              <a:tblPr firstRow="1" bandRow="1">
                <a:tableStyleId>{5C22544A-7EE6-4342-B048-85BDC9FD1C3A}</a:tableStyleId>
              </a:tblPr>
              <a:tblGrid>
                <a:gridCol w="3857687"/>
                <a:gridCol w="3857687"/>
              </a:tblGrid>
              <a:tr h="370840">
                <a:tc>
                  <a:txBody>
                    <a:bodyPr/>
                    <a:lstStyle/>
                    <a:p>
                      <a:pPr algn="ctr"/>
                      <a:r>
                        <a:rPr lang="es-ES" sz="1400" dirty="0" smtClean="0"/>
                        <a:t>CERRADAS</a:t>
                      </a:r>
                      <a:endParaRPr lang="es-ES" sz="1400" dirty="0"/>
                    </a:p>
                  </a:txBody>
                  <a:tcPr/>
                </a:tc>
                <a:tc>
                  <a:txBody>
                    <a:bodyPr/>
                    <a:lstStyle/>
                    <a:p>
                      <a:pPr algn="ctr"/>
                      <a:r>
                        <a:rPr lang="es-ES" sz="1400" dirty="0" smtClean="0"/>
                        <a:t>ABIERTAS</a:t>
                      </a:r>
                      <a:endParaRPr lang="es-ES" sz="1400" dirty="0"/>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1600" kern="1200" dirty="0" smtClean="0">
                          <a:solidFill>
                            <a:schemeClr val="dk1"/>
                          </a:solidFill>
                          <a:latin typeface="+mn-lt"/>
                          <a:ea typeface="+mn-ea"/>
                          <a:cs typeface="+mn-cs"/>
                        </a:rPr>
                        <a:t>Siempre conllevan imprecisiones derivadas de las respuestas dadas al azar: en la medida en que cada pregunta  ofrece un número relativamente pequeño de opciones de respuesta, siempre hay una probabilidad relativamente grande de proponer la respuesta correcta mediante una selección aleatoria. Por esta razón, la correcta resolución de la pregunta no provee una evidencia definitiva de que el estudiante sabe la respuesta.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1600" kern="1200" dirty="0" smtClean="0">
                          <a:solidFill>
                            <a:schemeClr val="dk1"/>
                          </a:solidFill>
                          <a:latin typeface="+mn-lt"/>
                          <a:ea typeface="+mn-ea"/>
                          <a:cs typeface="+mn-cs"/>
                        </a:rPr>
                        <a:t>La probabilidad de contestar correctamente una pregunta aumenta gracias a la “preparación artificial”:  el entrenamiento que persigue el éxito en una prueba mediante el aprendizaje de técnicas o estrategias para contestar preguntas con el formato de respuesta múltiple.</a:t>
                      </a:r>
                      <a:endParaRPr lang="es-ES"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1600" kern="1200" dirty="0" smtClean="0">
                          <a:solidFill>
                            <a:schemeClr val="dk1"/>
                          </a:solidFill>
                          <a:latin typeface="+mn-lt"/>
                          <a:ea typeface="+mn-ea"/>
                          <a:cs typeface="+mn-cs"/>
                        </a:rPr>
                        <a:t>En la medida en que el espacio de respuestas posibles frente a una pregunta abierta es virtualmente ilimitado, la probabilidad de contestar correctamente por azar es sumamente pequeña. Una respuesta correcta a una pregunta abierta provee una evidencia prácticamente definitiva de que el estudiante sabe la respuesta.</a:t>
                      </a:r>
                    </a:p>
                    <a:p>
                      <a:pPr marL="342900" indent="-342900">
                        <a:buFont typeface="+mj-lt"/>
                        <a:buAutoNum type="arabicPeriod"/>
                      </a:pPr>
                      <a:endParaRPr lang="es-ES" sz="1600" dirty="0" smtClean="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1600" kern="1200" dirty="0" smtClean="0">
                          <a:solidFill>
                            <a:schemeClr val="dk1"/>
                          </a:solidFill>
                          <a:latin typeface="+mn-lt"/>
                          <a:ea typeface="+mn-ea"/>
                          <a:cs typeface="+mn-cs"/>
                        </a:rPr>
                        <a:t>Con las preguntas abiertas, por el contrario, no hay lugar para ese tipo de preparación.</a:t>
                      </a:r>
                    </a:p>
                    <a:p>
                      <a:endParaRPr lang="es-ES" sz="1400" dirty="0"/>
                    </a:p>
                  </a:txBody>
                  <a:tcPr/>
                </a:tc>
              </a:tr>
            </a:tbl>
          </a:graphicData>
        </a:graphic>
      </p:graphicFrame>
      <p:sp>
        <p:nvSpPr>
          <p:cNvPr id="5" name="4 Marcador de fecha"/>
          <p:cNvSpPr>
            <a:spLocks noGrp="1"/>
          </p:cNvSpPr>
          <p:nvPr>
            <p:ph type="dt" sz="half" idx="10"/>
          </p:nvPr>
        </p:nvSpPr>
        <p:spPr/>
        <p:txBody>
          <a:bodyPr/>
          <a:lstStyle/>
          <a:p>
            <a:fld id="{1195A102-D228-42A3-9ADB-840CDC1DE260}" type="datetime1">
              <a:rPr lang="es-ES" smtClean="0"/>
              <a:pPr/>
              <a:t>25/05/2014</a:t>
            </a:fld>
            <a:endParaRPr lang="es-ES"/>
          </a:p>
        </p:txBody>
      </p:sp>
      <p:sp>
        <p:nvSpPr>
          <p:cNvPr id="6" name="5 Marcador de número de diapositiva"/>
          <p:cNvSpPr>
            <a:spLocks noGrp="1"/>
          </p:cNvSpPr>
          <p:nvPr>
            <p:ph type="sldNum" sz="quarter" idx="12"/>
          </p:nvPr>
        </p:nvSpPr>
        <p:spPr/>
        <p:txBody>
          <a:bodyPr/>
          <a:lstStyle/>
          <a:p>
            <a:fld id="{BE7B11F7-FEF2-44E6-BB32-13EC45425538}" type="slidenum">
              <a:rPr lang="es-ES" smtClean="0"/>
              <a:pPr/>
              <a:t>8</a:t>
            </a:fld>
            <a:endParaRPr lang="es-ES"/>
          </a:p>
        </p:txBody>
      </p:sp>
      <p:sp>
        <p:nvSpPr>
          <p:cNvPr id="7" name="6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3600" b="1" dirty="0" smtClean="0"/>
              <a:t>Competencias que se evalúan en Ciencias Naturales</a:t>
            </a:r>
            <a:endParaRPr lang="es-ES" sz="3600" dirty="0"/>
          </a:p>
        </p:txBody>
      </p:sp>
      <p:sp>
        <p:nvSpPr>
          <p:cNvPr id="3" name="2 Marcador de contenido"/>
          <p:cNvSpPr>
            <a:spLocks noGrp="1"/>
          </p:cNvSpPr>
          <p:nvPr>
            <p:ph idx="1"/>
          </p:nvPr>
        </p:nvSpPr>
        <p:spPr>
          <a:xfrm>
            <a:off x="1435608" y="2239888"/>
            <a:ext cx="7498080" cy="2989312"/>
          </a:xfrm>
        </p:spPr>
        <p:txBody>
          <a:bodyPr/>
          <a:lstStyle/>
          <a:p>
            <a:r>
              <a:rPr lang="es-ES" dirty="0" smtClean="0"/>
              <a:t>Uso comprensivo del conocimiento científico. </a:t>
            </a:r>
          </a:p>
          <a:p>
            <a:r>
              <a:rPr lang="es-ES" dirty="0" smtClean="0"/>
              <a:t>Explicación de fenómenos. </a:t>
            </a:r>
          </a:p>
          <a:p>
            <a:r>
              <a:rPr lang="es-ES" dirty="0" smtClean="0"/>
              <a:t>Indagación.</a:t>
            </a:r>
          </a:p>
          <a:p>
            <a:endParaRPr lang="es-ES" dirty="0"/>
          </a:p>
        </p:txBody>
      </p:sp>
      <p:sp>
        <p:nvSpPr>
          <p:cNvPr id="4" name="3 Marcador de fecha"/>
          <p:cNvSpPr>
            <a:spLocks noGrp="1"/>
          </p:cNvSpPr>
          <p:nvPr>
            <p:ph type="dt" sz="half" idx="10"/>
          </p:nvPr>
        </p:nvSpPr>
        <p:spPr/>
        <p:txBody>
          <a:bodyPr/>
          <a:lstStyle/>
          <a:p>
            <a:fld id="{173B5EC9-3F87-4E28-B2CA-3E56A55DC30A}" type="datetime1">
              <a:rPr lang="es-ES" smtClean="0"/>
              <a:pPr/>
              <a:t>25/05/2014</a:t>
            </a:fld>
            <a:endParaRPr lang="es-ES"/>
          </a:p>
        </p:txBody>
      </p:sp>
      <p:sp>
        <p:nvSpPr>
          <p:cNvPr id="5" name="4 Marcador de número de diapositiva"/>
          <p:cNvSpPr>
            <a:spLocks noGrp="1"/>
          </p:cNvSpPr>
          <p:nvPr>
            <p:ph type="sldNum" sz="quarter" idx="12"/>
          </p:nvPr>
        </p:nvSpPr>
        <p:spPr/>
        <p:txBody>
          <a:bodyPr/>
          <a:lstStyle/>
          <a:p>
            <a:fld id="{BE7B11F7-FEF2-44E6-BB32-13EC45425538}" type="slidenum">
              <a:rPr lang="es-ES" smtClean="0"/>
              <a:pPr/>
              <a:t>9</a:t>
            </a:fld>
            <a:endParaRPr lang="es-ES"/>
          </a:p>
        </p:txBody>
      </p:sp>
      <p:sp>
        <p:nvSpPr>
          <p:cNvPr id="6" name="5 Marcador de pie de página"/>
          <p:cNvSpPr>
            <a:spLocks noGrp="1"/>
          </p:cNvSpPr>
          <p:nvPr>
            <p:ph type="ftr" sz="quarter" idx="11"/>
          </p:nvPr>
        </p:nvSpPr>
        <p:spPr/>
        <p:txBody>
          <a:bodyPr/>
          <a:lstStyle/>
          <a:p>
            <a:r>
              <a:rPr lang="es-ES" smtClean="0"/>
              <a:t>EMILIO REYES PORRAS</a:t>
            </a:r>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300</TotalTime>
  <Words>2607</Words>
  <Application>Microsoft Office PowerPoint</Application>
  <PresentationFormat>Presentación en pantalla (4:3)</PresentationFormat>
  <Paragraphs>311</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Solsticio</vt:lpstr>
      <vt:lpstr>SABER 11</vt:lpstr>
      <vt:lpstr>Introducción</vt:lpstr>
      <vt:lpstr>Alinear el examen</vt:lpstr>
      <vt:lpstr>Competencias genéricas</vt:lpstr>
      <vt:lpstr>Características de las Competencias Genéricas</vt:lpstr>
      <vt:lpstr>¿Qué es la evaluación estandarizada?</vt:lpstr>
      <vt:lpstr>Características de los exámenes estandarizados</vt:lpstr>
      <vt:lpstr>Desventajas de los tipos de preguntas</vt:lpstr>
      <vt:lpstr>Competencias que se evalúan en Ciencias Naturales</vt:lpstr>
      <vt:lpstr>Uso comprensivo del conocimiento científico</vt:lpstr>
      <vt:lpstr>Explicación de fenómenos</vt:lpstr>
      <vt:lpstr>Indagación</vt:lpstr>
      <vt:lpstr>Introducir mejoras</vt:lpstr>
      <vt:lpstr>¿Cómo es la alineación?</vt:lpstr>
      <vt:lpstr>Temáticas propuestas</vt:lpstr>
      <vt:lpstr>Componente biológico</vt:lpstr>
      <vt:lpstr>Componente físico</vt:lpstr>
      <vt:lpstr>Componente químico</vt:lpstr>
      <vt:lpstr>Ciencia, tecnología y sociedad (CTS)</vt:lpstr>
      <vt:lpstr>Ejemplos de preguntas cerradas</vt:lpstr>
      <vt:lpstr>Ejemplo 1</vt:lpstr>
      <vt:lpstr>Ejemplo 2 </vt:lpstr>
      <vt:lpstr>Ejemplos de preguntas abiertas</vt:lpstr>
      <vt:lpstr>Pregunta 1</vt:lpstr>
      <vt:lpstr>Diapositiva 25</vt:lpstr>
      <vt:lpstr>Diapositiva 26</vt:lpstr>
      <vt:lpstr>Diapositiva 27</vt:lpstr>
      <vt:lpstr>Diapositiva 28</vt:lpstr>
      <vt:lpstr>Diapositiva 29</vt:lpstr>
      <vt:lpstr>Diapositiva 30</vt:lpstr>
      <vt:lpstr>Diapositiva 31</vt:lpstr>
      <vt:lpstr>Diapositiva 32</vt:lpstr>
      <vt:lpstr>Diapositiva 33</vt:lpstr>
      <vt:lpstr>Bibliografía</vt:lpstr>
      <vt:lpstr>F I N</vt:lpstr>
    </vt:vector>
  </TitlesOfParts>
  <Company>BioSistemas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SABER 11</dc:title>
  <dc:creator>EMILIO</dc:creator>
  <cp:lastModifiedBy>EMILIO</cp:lastModifiedBy>
  <cp:revision>64</cp:revision>
  <dcterms:created xsi:type="dcterms:W3CDTF">2014-05-22T11:34:40Z</dcterms:created>
  <dcterms:modified xsi:type="dcterms:W3CDTF">2014-05-26T01:39:19Z</dcterms:modified>
</cp:coreProperties>
</file>